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av" ContentType="audio/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81" r:id="rId2"/>
    <p:sldId id="257" r:id="rId3"/>
    <p:sldId id="358" r:id="rId4"/>
    <p:sldId id="272" r:id="rId5"/>
    <p:sldId id="259" r:id="rId6"/>
    <p:sldId id="274" r:id="rId7"/>
    <p:sldId id="273" r:id="rId8"/>
    <p:sldId id="284" r:id="rId9"/>
    <p:sldId id="285" r:id="rId10"/>
    <p:sldId id="286" r:id="rId11"/>
    <p:sldId id="278" r:id="rId12"/>
    <p:sldId id="287" r:id="rId13"/>
    <p:sldId id="422" r:id="rId14"/>
    <p:sldId id="288" r:id="rId15"/>
    <p:sldId id="423" r:id="rId16"/>
    <p:sldId id="425" r:id="rId17"/>
    <p:sldId id="289" r:id="rId18"/>
    <p:sldId id="359" r:id="rId19"/>
    <p:sldId id="290" r:id="rId20"/>
    <p:sldId id="276" r:id="rId21"/>
    <p:sldId id="424" r:id="rId22"/>
    <p:sldId id="420" r:id="rId23"/>
    <p:sldId id="421" r:id="rId24"/>
    <p:sldId id="332" r:id="rId25"/>
    <p:sldId id="279" r:id="rId26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208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B9745D-837E-D840-897D-D89BCF0CF1FC}" type="datetimeFigureOut">
              <a:rPr lang="x-none" smtClean="0"/>
              <a:t>10/09/2021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CB0DB4-BA86-AE42-9731-C319392988FD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74019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B255DD-2607-4088-9FD8-C3EA0EBB766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2302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B255DD-2607-4088-9FD8-C3EA0EBB766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506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B255DD-2607-4088-9FD8-C3EA0EBB766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017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B255DD-2607-4088-9FD8-C3EA0EBB766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2874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B255DD-2607-4088-9FD8-C3EA0EBB766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2874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B255DD-2607-4088-9FD8-C3EA0EBB766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4950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B255DD-2607-4088-9FD8-C3EA0EBB766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B255DD-2607-4088-9FD8-C3EA0EBB766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B255DD-2607-4088-9FD8-C3EA0EBB766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684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B255DD-2607-4088-9FD8-C3EA0EBB766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6532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B255DD-2607-4088-9FD8-C3EA0EBB766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339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C160B3-9ADF-4ADD-9B2C-1E4A8EAE5684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B255DD-2607-4088-9FD8-C3EA0EBB766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B255DD-2607-4088-9FD8-C3EA0EBB766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61419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82E16E-650D-498E-9ECB-E929307A1F2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8591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F061AF-6358-41D2-B1CE-EFD0A8B82EE7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63110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BE4F90-203E-4436-93F8-A1D581C1FC0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64224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B255DD-2607-4088-9FD8-C3EA0EBB766F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6141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8159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F44512-4E1F-4AD1-A342-8E02C4EAB96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B255DD-2607-4088-9FD8-C3EA0EBB766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B255DD-2607-4088-9FD8-C3EA0EBB766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B255DD-2607-4088-9FD8-C3EA0EBB766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B255DD-2607-4088-9FD8-C3EA0EBB766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506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B255DD-2607-4088-9FD8-C3EA0EBB766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3319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07F3A-DEA0-A643-A7F9-ED738499A1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610679-5CF1-3D41-9E4A-272917CD4C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29A30-13A8-154C-ADF5-4D1753656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CA507-1A04-C242-9281-5A705F98B1F5}" type="datetimeFigureOut">
              <a:rPr lang="x-none" smtClean="0"/>
              <a:t>10/09/2021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2F55E-D1D2-854E-9C72-809CFB6DA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13DFC-E547-9841-A264-2966FBBE0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EE351-41DC-9B47-B7F9-625DEFDA0C1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53275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1D6CE-087E-E54F-9010-6894397A1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F676A0-A38B-3146-AB21-C3A50B2542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C444A-224C-F441-BB88-8A65DA8A8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CA507-1A04-C242-9281-5A705F98B1F5}" type="datetimeFigureOut">
              <a:rPr lang="x-none" smtClean="0"/>
              <a:t>10/09/2021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E33F8-551A-0C4C-A625-8ECDC9883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56C5B-340A-154A-B93C-7828C743F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EE351-41DC-9B47-B7F9-625DEFDA0C1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55965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28BF3C-F11E-A44D-AA88-A0E7E283C0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24E2F2-9E5F-4D46-9CAF-E198B9CF80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2A538-7D4F-044E-8B89-6BB4A7A81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CA507-1A04-C242-9281-5A705F98B1F5}" type="datetimeFigureOut">
              <a:rPr lang="x-none" smtClean="0"/>
              <a:t>10/09/2021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7C72B-7E9B-E44F-86E8-1D92A031C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85CF3-4AB5-6A4D-AD23-1C28BD770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EE351-41DC-9B47-B7F9-625DEFDA0C1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14499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5AA34-EA98-5B4C-9525-CEC9E7413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AC0A-2A19-274F-978D-47762ABDA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8DB25-3D1E-DA4F-B3EF-46CF0604B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CA507-1A04-C242-9281-5A705F98B1F5}" type="datetimeFigureOut">
              <a:rPr lang="x-none" smtClean="0"/>
              <a:t>10/09/2021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03EE2-4AEA-BA44-B580-A490EB2FE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3890E-1179-5044-A409-57B09FE3B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EE351-41DC-9B47-B7F9-625DEFDA0C1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00468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237BA-EEB5-FA42-B9C9-A61EAB340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3150DC-F574-9149-A117-44B49A73C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B2184-5521-544E-B14A-84DFA8877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CA507-1A04-C242-9281-5A705F98B1F5}" type="datetimeFigureOut">
              <a:rPr lang="x-none" smtClean="0"/>
              <a:t>10/09/2021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8163E-6A49-F042-B859-54180BD53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92291-5936-5C4B-969E-8D76A1BE0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EE351-41DC-9B47-B7F9-625DEFDA0C1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6892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F6997-A088-9D4A-A067-9C4B23F10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E813F-7766-9446-BF86-5A84DC88E5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134AA1-89C9-494A-BD1F-5EB4B02B6C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1A0DB4-0257-BD44-B3EB-F8150312B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CA507-1A04-C242-9281-5A705F98B1F5}" type="datetimeFigureOut">
              <a:rPr lang="x-none" smtClean="0"/>
              <a:t>10/09/2021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69DAB0-F44E-0844-BFF5-C9FFA0F3C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AC3B81-0BF2-5F41-A224-8368BC1B0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EE351-41DC-9B47-B7F9-625DEFDA0C1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38229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9924A-F4A2-C748-A946-5060FF896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045115-DEDE-C941-9B98-0C593F261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41C7F0-BF10-6F4E-BE8B-3D1C9146AC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15A677-557E-B749-B2E2-957AB189E3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8431EF-5E74-A841-B245-A8A623CA9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C6708F-12D4-244B-86A4-BADA290A0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CA507-1A04-C242-9281-5A705F98B1F5}" type="datetimeFigureOut">
              <a:rPr lang="x-none" smtClean="0"/>
              <a:t>10/09/2021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BEBA80-FAB6-064F-8F1E-FD46A7915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81C696-D1A2-3E47-A370-41D5635A2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EE351-41DC-9B47-B7F9-625DEFDA0C1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84525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35476-6C3C-3F43-89C2-9FF3F4C66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946235-D611-B042-9A07-05C67CBB7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CA507-1A04-C242-9281-5A705F98B1F5}" type="datetimeFigureOut">
              <a:rPr lang="x-none" smtClean="0"/>
              <a:t>10/09/2021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C4427-E829-1C4F-B540-5E87FAFFA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AAD232-07ED-A94B-BB13-89D650FEC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EE351-41DC-9B47-B7F9-625DEFDA0C1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06636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BB4DA9-3BD7-A24E-8866-0B2D2DAA2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CA507-1A04-C242-9281-5A705F98B1F5}" type="datetimeFigureOut">
              <a:rPr lang="x-none" smtClean="0"/>
              <a:t>10/09/2021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A81620-CE48-6648-AACC-5B51E6C51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D1796-13F9-1A4D-8F4E-187AF2F87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EE351-41DC-9B47-B7F9-625DEFDA0C1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85329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D2EC1-7845-D34E-83AA-C526A5D97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9E2D7-DAF7-3F45-BB73-87E65FF12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50AA39-5E7E-CF4C-84B3-0D25F6347A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AC853F-25D6-934A-BAD6-7C6ED7C89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CA507-1A04-C242-9281-5A705F98B1F5}" type="datetimeFigureOut">
              <a:rPr lang="x-none" smtClean="0"/>
              <a:t>10/09/2021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83DBC3-9196-C041-B271-F00BED500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CF3786-9EF4-B947-AB05-D29CC50F9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EE351-41DC-9B47-B7F9-625DEFDA0C1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22245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A72AB-2B4C-7D4D-9012-8F2E86379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B764F9-36FC-C542-9D63-273C534579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46E759-3639-3649-B4B8-C0BFBF28FD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5454E-7D25-2A4B-8FC1-BC2FB4973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CA507-1A04-C242-9281-5A705F98B1F5}" type="datetimeFigureOut">
              <a:rPr lang="x-none" smtClean="0"/>
              <a:t>10/09/2021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F44BB-98D2-B645-96A5-A94C79937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5FCA6F-AB38-3A46-A03F-E2ADAA8FE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EE351-41DC-9B47-B7F9-625DEFDA0C1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81854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E4D4E8-B5EF-4549-BF6C-936E15A8F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4C701B-5EE7-084A-ADAC-11917E287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37A9E-2917-F443-A6CA-D72D49F21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6CA507-1A04-C242-9281-5A705F98B1F5}" type="datetimeFigureOut">
              <a:rPr lang="x-none" smtClean="0"/>
              <a:t>10/09/2021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A2411-2F1C-534D-81A1-6971F0DCC7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67778-2B47-BE49-95C5-51B1E7A2B4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EE351-41DC-9B47-B7F9-625DEFDA0C17}" type="slidenum">
              <a:rPr lang="x-none" smtClean="0"/>
              <a:t>‹#›</a:t>
            </a:fld>
            <a:endParaRPr lang="x-non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A6D316-B6B4-A649-A219-27EC11F20A5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258096" y="0"/>
            <a:ext cx="1933904" cy="96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24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mozilla-europe.org/tr/products/firefox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hyperlink" Target="http://www.theatrehistory.com/german/sudermann002.html" TargetMode="External"/><Relationship Id="rId4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hyperlink" Target="http://www.designstop.com/free_stuff/clipart/bullets/assets/hole4.gif" TargetMode="External"/><Relationship Id="rId4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08704" y="6481912"/>
            <a:ext cx="540568" cy="365125"/>
          </a:xfrm>
          <a:prstGeom prst="rect">
            <a:avLst/>
          </a:prstGeom>
          <a:noFill/>
        </p:spPr>
        <p:txBody>
          <a:bodyPr/>
          <a:lstStyle/>
          <a:p>
            <a:fld id="{B81527E0-0EBE-4133-8158-0776AE33A261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2711624" y="188641"/>
            <a:ext cx="5945188" cy="5635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/>
                <a:cs typeface="Arial"/>
              </a:rPr>
              <a:t>Abstract + notes…	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881313" y="6457950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Next slide is </a:t>
            </a:r>
            <a:r>
              <a:rPr lang="en-US" sz="1000" dirty="0" err="1">
                <a:latin typeface="Lucida Sans Unicode" pitchFamily="34" charset="0"/>
              </a:rPr>
              <a:t>screen+intro</a:t>
            </a:r>
            <a:r>
              <a:rPr lang="en-US" sz="1000" dirty="0">
                <a:latin typeface="Lucida Sans Unicode" pitchFamily="34" charset="0"/>
              </a:rPr>
              <a:t>,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Put abstract here, in case  you need it. 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738314" y="1214439"/>
            <a:ext cx="8320087" cy="480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GB" sz="1400" dirty="0"/>
              <a:t>Microservices are a useful paradigm, and the supposed advantages are often cited.</a:t>
            </a:r>
          </a:p>
          <a:p>
            <a:r>
              <a:rPr lang="en-GB" sz="1400" dirty="0"/>
              <a:t>But there are a few things to consider when microservices need to interact with a “traditional” database, RDBMS or data-store.</a:t>
            </a:r>
          </a:p>
          <a:p>
            <a:endParaRPr lang="en-GB" sz="1400" dirty="0"/>
          </a:p>
          <a:p>
            <a:r>
              <a:rPr lang="en-GB" sz="1400" dirty="0"/>
              <a:t>In some cases, you can even have your RDBMS (Oracle, PostgreSQL or </a:t>
            </a:r>
            <a:r>
              <a:rPr lang="en-GB" sz="1400" dirty="0" err="1"/>
              <a:t>mySQL</a:t>
            </a:r>
            <a:r>
              <a:rPr lang="en-GB" sz="1400" dirty="0"/>
              <a:t>) </a:t>
            </a:r>
          </a:p>
          <a:p>
            <a:r>
              <a:rPr lang="en-GB" sz="1400" dirty="0"/>
              <a:t>take up the role of a microservice, and achieve remarkable efficiency.</a:t>
            </a:r>
          </a:p>
          <a:p>
            <a:endParaRPr lang="en-GB" sz="1400" dirty="0"/>
          </a:p>
          <a:p>
            <a:r>
              <a:rPr lang="en-GB" sz="1400" dirty="0"/>
              <a:t>We will provide a few use-cases and examples where it may be interesting to use the DB as the main component of the  microservice.</a:t>
            </a:r>
          </a:p>
          <a:p>
            <a:br>
              <a:rPr lang="en-GB" sz="1400" dirty="0"/>
            </a:br>
            <a:r>
              <a:rPr lang="en-GB" sz="1400" dirty="0"/>
              <a:t>After the presentation, the audience will have a better idea of the </a:t>
            </a:r>
          </a:p>
          <a:p>
            <a:r>
              <a:rPr lang="en-GB" sz="1400" dirty="0"/>
              <a:t>Advantages, and hopefully some ideas to to avoid the Disadvantages of Microservices. </a:t>
            </a:r>
          </a:p>
          <a:p>
            <a:r>
              <a:rPr lang="en-GB" sz="1400" dirty="0"/>
              <a:t>And in particular use cases, may choose to use the Database as the base for a microservice.</a:t>
            </a:r>
          </a:p>
          <a:p>
            <a:endParaRPr lang="en-GB" sz="1400" dirty="0"/>
          </a:p>
          <a:p>
            <a:r>
              <a:rPr lang="en-GB" sz="1400" dirty="0"/>
              <a:t>BASE – ACID</a:t>
            </a:r>
          </a:p>
          <a:p>
            <a:r>
              <a:rPr lang="en-GB" sz="1400" dirty="0"/>
              <a:t>SOLID principles – including  </a:t>
            </a:r>
            <a:r>
              <a:rPr lang="en-GB" sz="1400" dirty="0" err="1"/>
              <a:t>Liskov</a:t>
            </a:r>
            <a:r>
              <a:rPr lang="en-GB" sz="1400" dirty="0"/>
              <a:t> – substitution: this is your ”upgrade path” </a:t>
            </a:r>
          </a:p>
          <a:p>
            <a:endParaRPr lang="en-GB" sz="1400" dirty="0"/>
          </a:p>
          <a:p>
            <a:r>
              <a:rPr lang="en-GB" sz="1400" dirty="0"/>
              <a:t>Security: yes, another nightmare.</a:t>
            </a:r>
          </a:p>
          <a:p>
            <a:endParaRPr lang="en-GB" sz="1400" dirty="0"/>
          </a:p>
          <a:p>
            <a:r>
              <a:rPr lang="en-GB" sz="1400" dirty="0"/>
              <a:t>Notes: </a:t>
            </a:r>
            <a:r>
              <a:rPr lang="en-GB" sz="1400" dirty="0" err="1"/>
              <a:t>russia</a:t>
            </a:r>
            <a:r>
              <a:rPr lang="en-GB" sz="1400" dirty="0"/>
              <a:t>: </a:t>
            </a:r>
            <a:r>
              <a:rPr lang="en-GB" sz="1400" dirty="0" err="1"/>
              <a:t>Narva</a:t>
            </a:r>
            <a:r>
              <a:rPr lang="en-GB" sz="1400" dirty="0"/>
              <a:t>, </a:t>
            </a:r>
            <a:r>
              <a:rPr lang="en-GB" sz="1400" dirty="0" err="1"/>
              <a:t>Daugapils</a:t>
            </a:r>
            <a:r>
              <a:rPr lang="en-GB" sz="1400" dirty="0"/>
              <a:t>, only 800km from Moscow</a:t>
            </a:r>
          </a:p>
          <a:p>
            <a:endParaRPr lang="en-GB" sz="1400" dirty="0"/>
          </a:p>
          <a:p>
            <a:endParaRPr lang="en-GB" sz="1400" dirty="0"/>
          </a:p>
          <a:p>
            <a:pPr marL="185738" indent="-185738">
              <a:lnSpc>
                <a:spcPct val="110000"/>
              </a:lnSpc>
              <a:defRPr/>
            </a:pPr>
            <a:endParaRPr lang="nl-NL" sz="1400" b="1" kern="0" dirty="0"/>
          </a:p>
        </p:txBody>
      </p:sp>
    </p:spTree>
    <p:extLst>
      <p:ext uri="{BB962C8B-B14F-4D97-AF65-F5344CB8AC3E}">
        <p14:creationId xmlns:p14="http://schemas.microsoft.com/office/powerpoint/2010/main" val="3723345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08704" y="6481912"/>
            <a:ext cx="540568" cy="365125"/>
          </a:xfrm>
          <a:prstGeom prst="rect">
            <a:avLst/>
          </a:prstGeom>
          <a:noFill/>
        </p:spPr>
        <p:txBody>
          <a:bodyPr/>
          <a:lstStyle/>
          <a:p>
            <a:fld id="{B81527E0-0EBE-4133-8158-0776AE33A26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2495600" y="260649"/>
            <a:ext cx="5945188" cy="5635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/>
                <a:cs typeface="Arial"/>
              </a:rPr>
              <a:t>3. </a:t>
            </a:r>
            <a:r>
              <a:rPr lang="en-US" sz="2400" b="1" dirty="0" err="1">
                <a:latin typeface="Arial"/>
                <a:cs typeface="Arial"/>
              </a:rPr>
              <a:t>StateFull</a:t>
            </a:r>
            <a:r>
              <a:rPr lang="en-US" sz="2400" b="1" dirty="0">
                <a:latin typeface="Arial"/>
                <a:cs typeface="Arial"/>
              </a:rPr>
              <a:t>, service == data(base)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881313" y="6457950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When your “service” needs to Store data, you suddenly realize you need a database,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or something very much like it – in some cases “object storage” may be ok, but mostly, … an RDBMS..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703513" y="1096219"/>
            <a:ext cx="8320087" cy="480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10000"/>
              </a:lnSpc>
              <a:defRPr/>
            </a:pPr>
            <a:r>
              <a:rPr lang="nl-NL" sz="2000" b="1" kern="0" dirty="0" err="1"/>
              <a:t>Your</a:t>
            </a:r>
            <a:r>
              <a:rPr lang="nl-NL" sz="2000" b="1" kern="0" dirty="0"/>
              <a:t> program </a:t>
            </a:r>
            <a:r>
              <a:rPr lang="nl-NL" sz="2000" b="1" kern="0" dirty="0" err="1"/>
              <a:t>needs</a:t>
            </a:r>
            <a:r>
              <a:rPr lang="nl-NL" sz="2000" b="1" kern="0" dirty="0"/>
              <a:t> </a:t>
            </a:r>
            <a:r>
              <a:rPr lang="nl-NL" sz="2000" b="1" kern="0" dirty="0" err="1"/>
              <a:t>to</a:t>
            </a:r>
            <a:r>
              <a:rPr lang="nl-NL" sz="2000" b="1" kern="0" dirty="0"/>
              <a:t> “Keep” data..</a:t>
            </a:r>
          </a:p>
          <a:p>
            <a:pPr lvl="1">
              <a:lnSpc>
                <a:spcPct val="110000"/>
              </a:lnSpc>
              <a:defRPr/>
            </a:pPr>
            <a:r>
              <a:rPr lang="nl-NL" sz="2000" b="1" kern="0" dirty="0" err="1"/>
              <a:t>Some</a:t>
            </a:r>
            <a:r>
              <a:rPr lang="nl-NL" sz="2000" b="1" kern="0" dirty="0"/>
              <a:t> SPOT, a “System of Record”</a:t>
            </a:r>
          </a:p>
          <a:p>
            <a:pPr marL="457200" lvl="2">
              <a:lnSpc>
                <a:spcPct val="110000"/>
              </a:lnSpc>
              <a:defRPr/>
            </a:pPr>
            <a:r>
              <a:rPr lang="nl-NL" sz="2000" b="1" kern="0" dirty="0"/>
              <a:t>Order-</a:t>
            </a:r>
            <a:r>
              <a:rPr lang="nl-NL" sz="2000" b="1" kern="0" dirty="0" err="1"/>
              <a:t>taking</a:t>
            </a:r>
            <a:r>
              <a:rPr lang="nl-NL" sz="2000" b="1" kern="0" dirty="0"/>
              <a:t>, stock </a:t>
            </a:r>
            <a:r>
              <a:rPr lang="nl-NL" sz="2000" b="1" kern="0" dirty="0" err="1"/>
              <a:t>keeping</a:t>
            </a:r>
            <a:r>
              <a:rPr lang="nl-NL" sz="2000" b="1" kern="0" dirty="0"/>
              <a:t>, </a:t>
            </a:r>
            <a:r>
              <a:rPr lang="nl-NL" sz="2000" b="1" kern="0" dirty="0" err="1"/>
              <a:t>payments</a:t>
            </a:r>
            <a:r>
              <a:rPr lang="nl-NL" sz="2000" b="1" kern="0" dirty="0"/>
              <a:t>…</a:t>
            </a:r>
          </a:p>
          <a:p>
            <a:pPr>
              <a:lnSpc>
                <a:spcPct val="110000"/>
              </a:lnSpc>
              <a:defRPr/>
            </a:pPr>
            <a:endParaRPr lang="nl-NL" sz="2000" b="1" kern="0" dirty="0"/>
          </a:p>
          <a:p>
            <a:pPr>
              <a:lnSpc>
                <a:spcPct val="110000"/>
              </a:lnSpc>
              <a:defRPr/>
            </a:pPr>
            <a:r>
              <a:rPr lang="nl-NL" sz="2000" b="1" kern="0" dirty="0" err="1"/>
              <a:t>You</a:t>
            </a:r>
            <a:r>
              <a:rPr lang="nl-NL" sz="2000" b="1" kern="0" dirty="0"/>
              <a:t> have a </a:t>
            </a:r>
            <a:r>
              <a:rPr lang="nl-NL" sz="2000" b="1" kern="0" dirty="0" err="1"/>
              <a:t>limited</a:t>
            </a:r>
            <a:r>
              <a:rPr lang="nl-NL" sz="2000" b="1" kern="0" dirty="0"/>
              <a:t> </a:t>
            </a:r>
            <a:r>
              <a:rPr lang="nl-NL" sz="2000" b="1" kern="0" dirty="0" err="1"/>
              <a:t>choice</a:t>
            </a:r>
            <a:r>
              <a:rPr lang="nl-NL" sz="2000" b="1" kern="0" dirty="0"/>
              <a:t>:</a:t>
            </a:r>
          </a:p>
          <a:p>
            <a:pPr lvl="1">
              <a:lnSpc>
                <a:spcPct val="110000"/>
              </a:lnSpc>
              <a:defRPr/>
            </a:pPr>
            <a:r>
              <a:rPr lang="nl-NL" sz="2000" b="1" kern="0" dirty="0" err="1"/>
              <a:t>Need</a:t>
            </a:r>
            <a:r>
              <a:rPr lang="nl-NL" sz="2000" b="1" kern="0" dirty="0"/>
              <a:t> (a call </a:t>
            </a:r>
            <a:r>
              <a:rPr lang="nl-NL" sz="2000" b="1" kern="0" dirty="0" err="1"/>
              <a:t>to</a:t>
            </a:r>
            <a:r>
              <a:rPr lang="nl-NL" sz="2000" b="1" kern="0" dirty="0"/>
              <a:t>) </a:t>
            </a:r>
            <a:r>
              <a:rPr lang="nl-NL" sz="2000" b="1" kern="0" dirty="0" err="1"/>
              <a:t>some</a:t>
            </a:r>
            <a:r>
              <a:rPr lang="nl-NL" sz="2000" b="1" kern="0" dirty="0"/>
              <a:t> “storage”, ACID.</a:t>
            </a:r>
          </a:p>
          <a:p>
            <a:pPr>
              <a:lnSpc>
                <a:spcPct val="110000"/>
              </a:lnSpc>
              <a:defRPr/>
            </a:pPr>
            <a:endParaRPr lang="nl-NL" sz="2000" b="1" kern="0" dirty="0"/>
          </a:p>
          <a:p>
            <a:pPr algn="l">
              <a:lnSpc>
                <a:spcPct val="110000"/>
              </a:lnSpc>
              <a:defRPr/>
            </a:pPr>
            <a:r>
              <a:rPr lang="nl-NL" sz="2000" b="1" kern="0" dirty="0" err="1"/>
              <a:t>Considerations</a:t>
            </a:r>
            <a:r>
              <a:rPr lang="nl-NL" sz="2000" b="1" kern="0" dirty="0"/>
              <a:t>: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000" b="1" kern="0" dirty="0"/>
              <a:t>Data-</a:t>
            </a:r>
            <a:r>
              <a:rPr lang="nl-NL" sz="2000" b="1" kern="0" dirty="0" err="1"/>
              <a:t>loss</a:t>
            </a:r>
            <a:r>
              <a:rPr lang="nl-NL" sz="2000" b="1" kern="0" dirty="0"/>
              <a:t> 		(</a:t>
            </a:r>
            <a:r>
              <a:rPr lang="nl-NL" sz="2000" b="1" kern="0" dirty="0" err="1"/>
              <a:t>what</a:t>
            </a:r>
            <a:r>
              <a:rPr lang="nl-NL" sz="2000" b="1" kern="0" dirty="0"/>
              <a:t> </a:t>
            </a:r>
            <a:r>
              <a:rPr lang="nl-NL" sz="2000" b="1" kern="0" dirty="0" err="1"/>
              <a:t>can</a:t>
            </a:r>
            <a:r>
              <a:rPr lang="nl-NL" sz="2000" b="1" kern="0" dirty="0"/>
              <a:t> </a:t>
            </a:r>
            <a:r>
              <a:rPr lang="nl-NL" sz="2000" b="1" kern="0" dirty="0" err="1"/>
              <a:t>you</a:t>
            </a:r>
            <a:r>
              <a:rPr lang="nl-NL" sz="2000" b="1" kern="0" dirty="0"/>
              <a:t> </a:t>
            </a:r>
            <a:r>
              <a:rPr lang="nl-NL" sz="2000" b="1" kern="0" dirty="0" err="1"/>
              <a:t>afford</a:t>
            </a:r>
            <a:r>
              <a:rPr lang="nl-NL" sz="2000" b="1" kern="0" dirty="0"/>
              <a:t> </a:t>
            </a:r>
            <a:r>
              <a:rPr lang="nl-NL" sz="2000" b="1" kern="0" dirty="0" err="1"/>
              <a:t>to</a:t>
            </a:r>
            <a:r>
              <a:rPr lang="nl-NL" sz="2000" b="1" kern="0" dirty="0"/>
              <a:t>...)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000" b="1" kern="0" dirty="0"/>
              <a:t>Response-</a:t>
            </a:r>
            <a:r>
              <a:rPr lang="nl-NL" sz="2000" b="1" kern="0" dirty="0" err="1"/>
              <a:t>times</a:t>
            </a:r>
            <a:r>
              <a:rPr lang="nl-NL" sz="2000" b="1" kern="0" dirty="0"/>
              <a:t> 	(</a:t>
            </a:r>
            <a:r>
              <a:rPr lang="nl-NL" sz="2000" b="1" kern="0" dirty="0" err="1"/>
              <a:t>what</a:t>
            </a:r>
            <a:r>
              <a:rPr lang="nl-NL" sz="2000" b="1" kern="0" dirty="0"/>
              <a:t> </a:t>
            </a:r>
            <a:r>
              <a:rPr lang="nl-NL" sz="2000" b="1" kern="0" dirty="0" err="1"/>
              <a:t>can</a:t>
            </a:r>
            <a:r>
              <a:rPr lang="nl-NL" sz="2000" b="1" kern="0" dirty="0"/>
              <a:t> </a:t>
            </a:r>
            <a:r>
              <a:rPr lang="nl-NL" sz="2000" b="1" kern="0" dirty="0" err="1"/>
              <a:t>you</a:t>
            </a:r>
            <a:r>
              <a:rPr lang="nl-NL" sz="2000" b="1" kern="0" dirty="0"/>
              <a:t> do in 10ms…)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000" b="1" kern="0" dirty="0" err="1"/>
              <a:t>Capacity</a:t>
            </a:r>
            <a:r>
              <a:rPr lang="nl-NL" sz="2000" b="1" kern="0" dirty="0"/>
              <a:t> 		(</a:t>
            </a:r>
            <a:r>
              <a:rPr lang="nl-NL" sz="2000" b="1" kern="0" dirty="0" err="1"/>
              <a:t>how</a:t>
            </a:r>
            <a:r>
              <a:rPr lang="nl-NL" sz="2000" b="1" kern="0" dirty="0"/>
              <a:t> </a:t>
            </a:r>
            <a:r>
              <a:rPr lang="nl-NL" sz="2000" b="1" kern="0" dirty="0" err="1"/>
              <a:t>much</a:t>
            </a:r>
            <a:r>
              <a:rPr lang="nl-NL" sz="2000" b="1" kern="0" dirty="0"/>
              <a:t> traffic </a:t>
            </a:r>
            <a:r>
              <a:rPr lang="nl-NL" sz="2000" b="1" kern="0" dirty="0" err="1"/>
              <a:t>can</a:t>
            </a:r>
            <a:r>
              <a:rPr lang="nl-NL" sz="2000" b="1" kern="0" dirty="0"/>
              <a:t> </a:t>
            </a:r>
            <a:r>
              <a:rPr lang="nl-NL" sz="2000" b="1" kern="0" dirty="0" err="1"/>
              <a:t>you</a:t>
            </a:r>
            <a:r>
              <a:rPr lang="nl-NL" sz="2000" b="1" kern="0" dirty="0"/>
              <a:t> handle)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000" b="1" kern="0" dirty="0"/>
              <a:t>Error Handling	(the </a:t>
            </a:r>
            <a:r>
              <a:rPr lang="nl-NL" sz="2000" b="1" kern="0" dirty="0" err="1"/>
              <a:t>fail-whale</a:t>
            </a:r>
            <a:r>
              <a:rPr lang="nl-NL" sz="2000" b="1" kern="0" dirty="0"/>
              <a:t>… )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endParaRPr lang="nl-NL" sz="2000" b="1" kern="0" dirty="0"/>
          </a:p>
          <a:p>
            <a:pPr algn="l">
              <a:lnSpc>
                <a:spcPct val="110000"/>
              </a:lnSpc>
              <a:defRPr/>
            </a:pPr>
            <a:r>
              <a:rPr lang="nl-NL" sz="2000" b="1" kern="0" dirty="0" err="1"/>
              <a:t>You</a:t>
            </a:r>
            <a:r>
              <a:rPr lang="nl-NL" sz="2000" b="1" kern="0" dirty="0"/>
              <a:t> </a:t>
            </a:r>
            <a:r>
              <a:rPr lang="nl-NL" sz="2000" b="1" kern="0" dirty="0" err="1"/>
              <a:t>need</a:t>
            </a:r>
            <a:r>
              <a:rPr lang="nl-NL" sz="2000" b="1" kern="0" dirty="0"/>
              <a:t> a Database… ACID, 13-rules…</a:t>
            </a:r>
          </a:p>
        </p:txBody>
      </p:sp>
      <p:pic>
        <p:nvPicPr>
          <p:cNvPr id="1026" name="Picture 2" descr="Database Icon - Free Download, PNG and Vector">
            <a:extLst>
              <a:ext uri="{FF2B5EF4-FFF2-40B4-BE49-F238E27FC236}">
                <a16:creationId xmlns:a16="http://schemas.microsoft.com/office/drawing/2014/main" id="{50D369E5-30F6-0B4A-9BF6-2888B8134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8306" y="1665875"/>
            <a:ext cx="3104066" cy="310406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icroservices Icons - Download Free Vector Icons | Noun Project">
            <a:extLst>
              <a:ext uri="{FF2B5EF4-FFF2-40B4-BE49-F238E27FC236}">
                <a16:creationId xmlns:a16="http://schemas.microsoft.com/office/drawing/2014/main" id="{E446F82C-72EF-7E40-A9F0-A1A495CA1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304" y="819375"/>
            <a:ext cx="756736" cy="7567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icroservices Icons - Download Free Vector Icons | Noun Project">
            <a:extLst>
              <a:ext uri="{FF2B5EF4-FFF2-40B4-BE49-F238E27FC236}">
                <a16:creationId xmlns:a16="http://schemas.microsoft.com/office/drawing/2014/main" id="{E510E988-960E-6E40-A762-9A34331C3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568" y="1197743"/>
            <a:ext cx="756736" cy="7567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icroservices Icons - Download Free Vector Icons | Noun Project">
            <a:extLst>
              <a:ext uri="{FF2B5EF4-FFF2-40B4-BE49-F238E27FC236}">
                <a16:creationId xmlns:a16="http://schemas.microsoft.com/office/drawing/2014/main" id="{D3348A79-3D42-9648-817D-35BD2E7E8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056004"/>
            <a:ext cx="756736" cy="7567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36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4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08704" y="6481912"/>
            <a:ext cx="540568" cy="365125"/>
          </a:xfrm>
          <a:prstGeom prst="rect">
            <a:avLst/>
          </a:prstGeom>
          <a:noFill/>
        </p:spPr>
        <p:txBody>
          <a:bodyPr/>
          <a:lstStyle/>
          <a:p>
            <a:fld id="{B81527E0-0EBE-4133-8158-0776AE33A26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2711624" y="188641"/>
            <a:ext cx="5945188" cy="5635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/>
                <a:cs typeface="Arial"/>
              </a:rPr>
              <a:t>Simplify + Minimize…	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881313" y="6457950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nl-NL" sz="1000" dirty="0">
                <a:latin typeface="Lucida Sans Unicode" pitchFamily="34" charset="0"/>
              </a:rPr>
              <a:t>MAA : </a:t>
            </a:r>
            <a:r>
              <a:rPr lang="nl-NL" sz="1000" dirty="0" err="1">
                <a:latin typeface="Lucida Sans Unicode" pitchFamily="34" charset="0"/>
              </a:rPr>
              <a:t>Mandtory</a:t>
            </a:r>
            <a:r>
              <a:rPr lang="nl-NL" sz="1000" dirty="0">
                <a:latin typeface="Lucida Sans Unicode" pitchFamily="34" charset="0"/>
              </a:rPr>
              <a:t> Automotive-</a:t>
            </a:r>
            <a:r>
              <a:rPr lang="nl-NL" sz="1000" dirty="0" err="1">
                <a:latin typeface="Lucida Sans Unicode" pitchFamily="34" charset="0"/>
              </a:rPr>
              <a:t>analogy</a:t>
            </a:r>
            <a:r>
              <a:rPr lang="nl-NL" sz="1000" dirty="0">
                <a:latin typeface="Lucida Sans Unicode" pitchFamily="34" charset="0"/>
              </a:rPr>
              <a:t>, : </a:t>
            </a:r>
            <a:r>
              <a:rPr lang="nl-NL" sz="1000" dirty="0" err="1">
                <a:latin typeface="Lucida Sans Unicode" pitchFamily="34" charset="0"/>
              </a:rPr>
              <a:t>less</a:t>
            </a:r>
            <a:r>
              <a:rPr lang="nl-NL" sz="1000" dirty="0">
                <a:latin typeface="Lucida Sans Unicode" pitchFamily="34" charset="0"/>
              </a:rPr>
              <a:t> </a:t>
            </a:r>
            <a:r>
              <a:rPr lang="nl-NL" sz="1000" dirty="0" err="1">
                <a:latin typeface="Lucida Sans Unicode" pitchFamily="34" charset="0"/>
              </a:rPr>
              <a:t>components</a:t>
            </a:r>
            <a:r>
              <a:rPr lang="nl-NL" sz="1000" dirty="0">
                <a:latin typeface="Lucida Sans Unicode" pitchFamily="34" charset="0"/>
              </a:rPr>
              <a:t> </a:t>
            </a:r>
            <a:r>
              <a:rPr lang="nl-NL" sz="1000" dirty="0" err="1">
                <a:latin typeface="Lucida Sans Unicode" pitchFamily="34" charset="0"/>
              </a:rPr>
              <a:t>and</a:t>
            </a:r>
            <a:r>
              <a:rPr lang="nl-NL" sz="1000" dirty="0">
                <a:latin typeface="Lucida Sans Unicode" pitchFamily="34" charset="0"/>
              </a:rPr>
              <a:t> more </a:t>
            </a:r>
            <a:r>
              <a:rPr lang="nl-NL" sz="1000" dirty="0" err="1">
                <a:latin typeface="Lucida Sans Unicode" pitchFamily="34" charset="0"/>
              </a:rPr>
              <a:t>similar</a:t>
            </a:r>
            <a:r>
              <a:rPr lang="nl-NL" sz="1000" dirty="0">
                <a:latin typeface="Lucida Sans Unicode" pitchFamily="34" charset="0"/>
              </a:rPr>
              <a:t> </a:t>
            </a:r>
            <a:r>
              <a:rPr lang="nl-NL" sz="1000" dirty="0" err="1">
                <a:latin typeface="Lucida Sans Unicode" pitchFamily="34" charset="0"/>
              </a:rPr>
              <a:t>componetns</a:t>
            </a:r>
            <a:r>
              <a:rPr lang="nl-NL" sz="1000" dirty="0">
                <a:latin typeface="Lucida Sans Unicode" pitchFamily="34" charset="0"/>
              </a:rPr>
              <a:t>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nl-NL" sz="1000" dirty="0">
                <a:latin typeface="Lucida Sans Unicode" pitchFamily="34" charset="0"/>
              </a:rPr>
              <a:t>Benefit maintenance… : make </a:t>
            </a:r>
            <a:r>
              <a:rPr lang="nl-NL" sz="1000" dirty="0" err="1">
                <a:latin typeface="Lucida Sans Unicode" pitchFamily="34" charset="0"/>
              </a:rPr>
              <a:t>it</a:t>
            </a:r>
            <a:r>
              <a:rPr lang="nl-NL" sz="1000" dirty="0">
                <a:latin typeface="Lucida Sans Unicode" pitchFamily="34" charset="0"/>
              </a:rPr>
              <a:t> Simple, </a:t>
            </a:r>
            <a:r>
              <a:rPr lang="nl-NL" sz="1000" dirty="0" err="1">
                <a:latin typeface="Lucida Sans Unicode" pitchFamily="34" charset="0"/>
              </a:rPr>
              <a:t>Reliable</a:t>
            </a:r>
            <a:r>
              <a:rPr lang="nl-NL" sz="1000" dirty="0">
                <a:latin typeface="Lucida Sans Unicode" pitchFamily="34" charset="0"/>
              </a:rPr>
              <a:t>, </a:t>
            </a:r>
            <a:r>
              <a:rPr lang="nl-NL" sz="1000" dirty="0" err="1">
                <a:latin typeface="Lucida Sans Unicode" pitchFamily="34" charset="0"/>
              </a:rPr>
              <a:t>Fixable</a:t>
            </a:r>
            <a:r>
              <a:rPr lang="nl-NL" sz="1000" dirty="0">
                <a:latin typeface="Lucida Sans Unicode" pitchFamily="34" charset="0"/>
              </a:rPr>
              <a:t>. </a:t>
            </a:r>
            <a:r>
              <a:rPr lang="nl-NL" sz="1000" dirty="0" err="1">
                <a:latin typeface="Lucida Sans Unicode" pitchFamily="34" charset="0"/>
              </a:rPr>
              <a:t>Than</a:t>
            </a:r>
            <a:r>
              <a:rPr lang="nl-NL" sz="1000" dirty="0">
                <a:latin typeface="Lucida Sans Unicode" pitchFamily="34" charset="0"/>
              </a:rPr>
              <a:t> </a:t>
            </a:r>
            <a:r>
              <a:rPr lang="nl-NL" sz="1000" dirty="0" err="1">
                <a:latin typeface="Lucida Sans Unicode" pitchFamily="34" charset="0"/>
              </a:rPr>
              <a:t>deploy</a:t>
            </a:r>
            <a:r>
              <a:rPr lang="nl-NL" sz="1000" dirty="0">
                <a:latin typeface="Lucida Sans Unicode" pitchFamily="34" charset="0"/>
              </a:rPr>
              <a:t> in 1000s</a:t>
            </a:r>
            <a:r>
              <a:rPr lang="mr-IN" sz="1000" dirty="0">
                <a:latin typeface="Lucida Sans Unicode" pitchFamily="34" charset="0"/>
              </a:rPr>
              <a:t>…</a:t>
            </a:r>
            <a:endParaRPr lang="en-US" sz="1000" dirty="0">
              <a:latin typeface="Lucida Sans Unicode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738314" y="1214439"/>
            <a:ext cx="8320087" cy="480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Engineering </a:t>
            </a:r>
            <a:r>
              <a:rPr lang="nl-NL" sz="2400" b="1" kern="0" dirty="0" err="1"/>
              <a:t>Rule</a:t>
            </a:r>
            <a:r>
              <a:rPr lang="nl-NL" sz="2400" b="1" kern="0" dirty="0"/>
              <a:t> of </a:t>
            </a:r>
            <a:r>
              <a:rPr lang="nl-NL" sz="2400" b="1" kern="0" dirty="0" err="1"/>
              <a:t>Thumb</a:t>
            </a:r>
            <a:r>
              <a:rPr lang="nl-NL" sz="2400" b="1" kern="0" dirty="0"/>
              <a:t>:</a:t>
            </a:r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 - </a:t>
            </a:r>
            <a:r>
              <a:rPr lang="nl-NL" sz="2400" b="1" kern="0" dirty="0" err="1"/>
              <a:t>minimize</a:t>
            </a:r>
            <a:r>
              <a:rPr lang="nl-NL" sz="2400" b="1" kern="0" dirty="0"/>
              <a:t> </a:t>
            </a:r>
            <a:r>
              <a:rPr lang="nl-NL" sz="2400" b="1" kern="0" dirty="0" err="1"/>
              <a:t>nr</a:t>
            </a:r>
            <a:r>
              <a:rPr lang="nl-NL" sz="2400" b="1" kern="0" dirty="0"/>
              <a:t> of </a:t>
            </a:r>
            <a:r>
              <a:rPr lang="nl-NL" sz="2400" b="1" kern="0" dirty="0" err="1"/>
              <a:t>components</a:t>
            </a: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 - </a:t>
            </a:r>
            <a:r>
              <a:rPr lang="nl-NL" sz="2400" b="1" kern="0" dirty="0" err="1"/>
              <a:t>minimize</a:t>
            </a:r>
            <a:r>
              <a:rPr lang="nl-NL" sz="2400" b="1" kern="0" dirty="0"/>
              <a:t> </a:t>
            </a:r>
            <a:r>
              <a:rPr lang="nl-NL" sz="2400" b="1" kern="0" dirty="0" err="1"/>
              <a:t>nr</a:t>
            </a:r>
            <a:r>
              <a:rPr lang="nl-NL" sz="2400" b="1" kern="0" dirty="0"/>
              <a:t> of different </a:t>
            </a:r>
            <a:r>
              <a:rPr lang="nl-NL" sz="2400" b="1" kern="0" dirty="0" err="1"/>
              <a:t>components</a:t>
            </a:r>
            <a:r>
              <a:rPr lang="nl-NL" sz="2400" b="1" kern="0" dirty="0"/>
              <a:t>.</a:t>
            </a:r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In IT  + Database land…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400" b="1" kern="0" dirty="0" err="1"/>
              <a:t>Minimize</a:t>
            </a:r>
            <a:r>
              <a:rPr lang="nl-NL" sz="2400" b="1" kern="0" dirty="0"/>
              <a:t> </a:t>
            </a:r>
            <a:r>
              <a:rPr lang="nl-NL" sz="2400" b="1" kern="0" dirty="0" err="1"/>
              <a:t>nr</a:t>
            </a:r>
            <a:r>
              <a:rPr lang="nl-NL" sz="2400" b="1" kern="0" dirty="0"/>
              <a:t> of Microservices ?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400" b="1" kern="0" dirty="0" err="1"/>
              <a:t>Use</a:t>
            </a:r>
            <a:r>
              <a:rPr lang="nl-NL" sz="2400" b="1" kern="0" dirty="0"/>
              <a:t> 1 database (hm, </a:t>
            </a:r>
            <a:r>
              <a:rPr lang="nl-NL" sz="2400" b="1" kern="0" dirty="0" err="1"/>
              <a:t>monolith</a:t>
            </a:r>
            <a:r>
              <a:rPr lang="nl-NL" sz="2400" b="1" kern="0" dirty="0"/>
              <a:t>…)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400" b="1" kern="0" dirty="0" err="1"/>
              <a:t>Use</a:t>
            </a:r>
            <a:r>
              <a:rPr lang="nl-NL" sz="2400" b="1" kern="0" dirty="0"/>
              <a:t> </a:t>
            </a:r>
            <a:r>
              <a:rPr lang="nl-NL" sz="2400" b="1" kern="0" dirty="0" err="1"/>
              <a:t>same</a:t>
            </a:r>
            <a:r>
              <a:rPr lang="nl-NL" sz="2400" b="1" kern="0" dirty="0"/>
              <a:t> database (hm..)</a:t>
            </a:r>
          </a:p>
          <a:p>
            <a:pPr marL="342900" indent="-342900">
              <a:lnSpc>
                <a:spcPct val="110000"/>
              </a:lnSpc>
              <a:buFontTx/>
              <a:buChar char="-"/>
              <a:defRPr/>
            </a:pPr>
            <a:endParaRPr lang="nl-NL" sz="2400" b="1" kern="0" dirty="0"/>
          </a:p>
          <a:p>
            <a:pPr algn="l">
              <a:lnSpc>
                <a:spcPct val="110000"/>
              </a:lnSpc>
              <a:defRPr/>
            </a:pPr>
            <a:r>
              <a:rPr lang="nl-NL" sz="2400" b="1" kern="0" dirty="0"/>
              <a:t>Microservices + Database; </a:t>
            </a:r>
          </a:p>
          <a:p>
            <a:pPr algn="l">
              <a:lnSpc>
                <a:spcPct val="110000"/>
              </a:lnSpc>
              <a:defRPr/>
            </a:pPr>
            <a:r>
              <a:rPr lang="nl-NL" sz="2400" b="1" kern="0" dirty="0"/>
              <a:t>	Simple, SOLID, approach</a:t>
            </a:r>
            <a:r>
              <a:rPr lang="mr-IN" sz="2400" b="1" kern="0" dirty="0"/>
              <a:t>…</a:t>
            </a:r>
            <a:r>
              <a:rPr lang="en-US" sz="2400" b="1" kern="0" dirty="0"/>
              <a:t>?</a:t>
            </a: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</p:txBody>
      </p:sp>
      <p:pic>
        <p:nvPicPr>
          <p:cNvPr id="4098" name="Picture 2" descr="Driving the Ford Model T through 110 years of American audacity - Chicago  Tribune">
            <a:extLst>
              <a:ext uri="{FF2B5EF4-FFF2-40B4-BE49-F238E27FC236}">
                <a16:creationId xmlns:a16="http://schemas.microsoft.com/office/drawing/2014/main" id="{8A3D97B8-F595-5449-A7BD-D9488A7D2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700" y="3345928"/>
            <a:ext cx="3131840" cy="176166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9708" y="3205536"/>
            <a:ext cx="4221598" cy="293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22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08704" y="6481912"/>
            <a:ext cx="540568" cy="365125"/>
          </a:xfrm>
          <a:prstGeom prst="rect">
            <a:avLst/>
          </a:prstGeom>
          <a:noFill/>
        </p:spPr>
        <p:txBody>
          <a:bodyPr/>
          <a:lstStyle/>
          <a:p>
            <a:fld id="{B81527E0-0EBE-4133-8158-0776AE33A26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2157876" y="260649"/>
            <a:ext cx="6282912" cy="5635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400" b="1" dirty="0">
                <a:latin typeface="Arial"/>
                <a:cs typeface="Arial"/>
              </a:rPr>
              <a:t>Microservices – Concept again; add “data”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881313" y="6457950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Vlad: Every </a:t>
            </a:r>
            <a:r>
              <a:rPr lang="en-US" sz="1000" dirty="0" err="1">
                <a:latin typeface="Lucida Sans Unicode" pitchFamily="34" charset="0"/>
              </a:rPr>
              <a:t>mSrvce</a:t>
            </a:r>
            <a:r>
              <a:rPr lang="en-US" sz="1000" dirty="0">
                <a:latin typeface="Lucida Sans Unicode" pitchFamily="34" charset="0"/>
              </a:rPr>
              <a:t> needs a database..  = Good Idea!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No you choose..: hardcoded, lightweight DB, Full-</a:t>
            </a:r>
            <a:r>
              <a:rPr lang="en-US" sz="1000" dirty="0" err="1">
                <a:latin typeface="Lucida Sans Unicode" pitchFamily="34" charset="0"/>
              </a:rPr>
              <a:t>fledgedDB</a:t>
            </a:r>
            <a:r>
              <a:rPr lang="en-US" sz="1000" dirty="0">
                <a:latin typeface="Lucida Sans Unicode" pitchFamily="34" charset="0"/>
              </a:rPr>
              <a:t>,  #</a:t>
            </a:r>
            <a:r>
              <a:rPr lang="en-US" sz="1000" dirty="0" err="1">
                <a:latin typeface="Lucida Sans Unicode" pitchFamily="34" charset="0"/>
              </a:rPr>
              <a:t>Smartdb</a:t>
            </a:r>
            <a:r>
              <a:rPr lang="en-US" sz="1000" dirty="0">
                <a:latin typeface="Lucida Sans Unicode" pitchFamily="34" charset="0"/>
              </a:rPr>
              <a:t>: You can put you code “inside” 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703513" y="1124745"/>
            <a:ext cx="8320087" cy="480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Microservices</a:t>
            </a:r>
          </a:p>
          <a:p>
            <a:pPr marL="642938" lvl="1" indent="-185738">
              <a:lnSpc>
                <a:spcPct val="110000"/>
              </a:lnSpc>
              <a:defRPr/>
            </a:pPr>
            <a:r>
              <a:rPr lang="nl-NL" sz="2400" b="1" kern="0" dirty="0" err="1"/>
              <a:t>Decoupling</a:t>
            </a:r>
            <a:r>
              <a:rPr lang="nl-NL" sz="2400" b="1" kern="0" dirty="0"/>
              <a:t> (</a:t>
            </a:r>
            <a:r>
              <a:rPr lang="nl-NL" sz="2400" b="1" kern="0" dirty="0" err="1"/>
              <a:t>stand-alone</a:t>
            </a:r>
            <a:r>
              <a:rPr lang="nl-NL" sz="2400" b="1" kern="0" dirty="0"/>
              <a:t> </a:t>
            </a:r>
            <a:r>
              <a:rPr lang="nl-NL" sz="2400" b="1" kern="0" dirty="0" err="1"/>
              <a:t>if</a:t>
            </a:r>
            <a:r>
              <a:rPr lang="nl-NL" sz="2400" b="1" kern="0" dirty="0"/>
              <a:t> </a:t>
            </a:r>
            <a:r>
              <a:rPr lang="nl-NL" sz="2400" b="1" kern="0" dirty="0" err="1"/>
              <a:t>possible</a:t>
            </a:r>
            <a:r>
              <a:rPr lang="nl-NL" sz="2400" b="1" kern="0" dirty="0"/>
              <a:t>…)</a:t>
            </a:r>
          </a:p>
          <a:p>
            <a:pPr marL="642938" lvl="1" indent="-185738">
              <a:lnSpc>
                <a:spcPct val="110000"/>
              </a:lnSpc>
              <a:defRPr/>
            </a:pPr>
            <a:r>
              <a:rPr lang="nl-NL" sz="2400" b="1" kern="0" dirty="0" err="1"/>
              <a:t>Scalable</a:t>
            </a:r>
            <a:r>
              <a:rPr lang="nl-NL" sz="2400" b="1" kern="0" dirty="0"/>
              <a:t> (e.g. start </a:t>
            </a:r>
            <a:r>
              <a:rPr lang="nl-NL" sz="2400" b="1" kern="0" dirty="0" err="1"/>
              <a:t>Fast</a:t>
            </a:r>
            <a:r>
              <a:rPr lang="nl-NL" sz="2400" b="1" kern="0" dirty="0"/>
              <a:t>, start </a:t>
            </a:r>
            <a:r>
              <a:rPr lang="nl-NL" sz="2400" b="1" kern="0" dirty="0" err="1"/>
              <a:t>Many</a:t>
            </a:r>
            <a:r>
              <a:rPr lang="nl-NL" sz="2400" b="1" kern="0" dirty="0"/>
              <a:t>… )</a:t>
            </a:r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Fit data (</a:t>
            </a:r>
            <a:r>
              <a:rPr lang="nl-NL" sz="2400" b="1" kern="0" dirty="0" err="1"/>
              <a:t>read-only</a:t>
            </a:r>
            <a:r>
              <a:rPr lang="nl-NL" sz="2400" b="1" kern="0" dirty="0"/>
              <a:t>) in a container ?</a:t>
            </a:r>
          </a:p>
          <a:p>
            <a:pPr marL="342900" indent="-342900">
              <a:lnSpc>
                <a:spcPct val="110000"/>
              </a:lnSpc>
              <a:buFont typeface="Arial"/>
              <a:buChar char="•"/>
              <a:defRPr/>
            </a:pPr>
            <a:r>
              <a:rPr lang="nl-NL" sz="2400" b="1" kern="0" dirty="0"/>
              <a:t>In code: *.</a:t>
            </a:r>
            <a:r>
              <a:rPr lang="nl-NL" sz="2400" b="1" kern="0" dirty="0" err="1"/>
              <a:t>csv</a:t>
            </a:r>
            <a:r>
              <a:rPr lang="nl-NL" sz="2400" b="1" kern="0" dirty="0"/>
              <a:t>, </a:t>
            </a:r>
            <a:r>
              <a:rPr lang="nl-NL" sz="2400" b="1" kern="0" dirty="0" err="1"/>
              <a:t>associative</a:t>
            </a:r>
            <a:r>
              <a:rPr lang="nl-NL" sz="2400" b="1" kern="0" dirty="0"/>
              <a:t>-arrays, …  </a:t>
            </a:r>
          </a:p>
          <a:p>
            <a:pPr marL="342900" indent="-342900">
              <a:lnSpc>
                <a:spcPct val="110000"/>
              </a:lnSpc>
              <a:buFont typeface="Arial"/>
              <a:buChar char="•"/>
              <a:defRPr/>
            </a:pPr>
            <a:r>
              <a:rPr lang="nl-NL" sz="2400" b="1" kern="0" dirty="0"/>
              <a:t>In code: SQL-</a:t>
            </a:r>
            <a:r>
              <a:rPr lang="nl-NL" sz="2400" b="1" kern="0" dirty="0" err="1"/>
              <a:t>Lite</a:t>
            </a:r>
            <a:r>
              <a:rPr lang="nl-NL" sz="2400" b="1" kern="0" dirty="0"/>
              <a:t>…</a:t>
            </a:r>
          </a:p>
          <a:p>
            <a:pPr marL="342900" indent="-342900">
              <a:lnSpc>
                <a:spcPct val="110000"/>
              </a:lnSpc>
              <a:buFont typeface="Arial"/>
              <a:buChar char="•"/>
              <a:defRPr/>
            </a:pPr>
            <a:r>
              <a:rPr lang="nl-NL" sz="2400" b="1" kern="0" dirty="0" err="1"/>
              <a:t>Postgres</a:t>
            </a:r>
            <a:r>
              <a:rPr lang="nl-NL" sz="2400" b="1" kern="0" dirty="0"/>
              <a:t> (</a:t>
            </a:r>
            <a:r>
              <a:rPr lang="nl-NL" sz="2400" b="1" kern="0" dirty="0" err="1"/>
              <a:t>lightweight</a:t>
            </a:r>
            <a:r>
              <a:rPr lang="nl-NL" sz="2400" b="1" kern="0" dirty="0"/>
              <a:t>)</a:t>
            </a:r>
          </a:p>
          <a:p>
            <a:pPr marL="342900" indent="-342900">
              <a:lnSpc>
                <a:spcPct val="110000"/>
              </a:lnSpc>
              <a:buFont typeface="Arial"/>
              <a:buChar char="•"/>
              <a:defRPr/>
            </a:pPr>
            <a:r>
              <a:rPr lang="nl-NL" sz="2400" b="1" kern="0" dirty="0"/>
              <a:t>Oracle[XE] ( </a:t>
            </a:r>
            <a:r>
              <a:rPr lang="mr-IN" sz="2400" b="1" kern="0" dirty="0"/>
              <a:t>…</a:t>
            </a:r>
            <a:r>
              <a:rPr lang="en-US" sz="2400" b="1" kern="0" dirty="0"/>
              <a:t> </a:t>
            </a:r>
            <a:r>
              <a:rPr lang="nl-NL" sz="2400" b="1" kern="0" dirty="0"/>
              <a:t>“Fat”)</a:t>
            </a:r>
          </a:p>
          <a:p>
            <a:pPr marL="285750" indent="-285750">
              <a:lnSpc>
                <a:spcPct val="110000"/>
              </a:lnSpc>
              <a:buFont typeface="Arial"/>
              <a:buChar char="•"/>
              <a:defRPr/>
            </a:pPr>
            <a:r>
              <a:rPr lang="nl-NL" b="1" kern="0" dirty="0"/>
              <a:t>#</a:t>
            </a:r>
            <a:r>
              <a:rPr lang="nl-NL" b="1" kern="0" dirty="0" err="1"/>
              <a:t>SmartDB</a:t>
            </a:r>
            <a:r>
              <a:rPr lang="nl-NL" b="1" kern="0" dirty="0"/>
              <a:t>  #BringCode2Data </a:t>
            </a:r>
            <a:r>
              <a:rPr lang="mr-IN" b="1" kern="0" dirty="0"/>
              <a:t>…</a:t>
            </a:r>
            <a:r>
              <a:rPr lang="en-US" b="1" kern="0" dirty="0"/>
              <a:t> </a:t>
            </a:r>
            <a:endParaRPr lang="nl-NL" b="1" kern="0" dirty="0"/>
          </a:p>
          <a:p>
            <a:pPr marL="342900" indent="-342900">
              <a:lnSpc>
                <a:spcPct val="110000"/>
              </a:lnSpc>
              <a:buFont typeface="Arial"/>
              <a:buChar char="•"/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 err="1"/>
              <a:t>You</a:t>
            </a:r>
            <a:r>
              <a:rPr lang="nl-NL" sz="2400" b="1" kern="0" dirty="0"/>
              <a:t> </a:t>
            </a:r>
            <a:r>
              <a:rPr lang="nl-NL" sz="2400" b="1" kern="0" dirty="0" err="1"/>
              <a:t>Choose</a:t>
            </a:r>
            <a:r>
              <a:rPr lang="nl-NL" sz="2400" b="1" kern="0" dirty="0"/>
              <a:t>… </a:t>
            </a:r>
          </a:p>
        </p:txBody>
      </p:sp>
      <p:pic>
        <p:nvPicPr>
          <p:cNvPr id="9" name="Picture 2" descr="Microservices Icons - Download Free Vector Icons | Noun Project">
            <a:extLst>
              <a:ext uri="{FF2B5EF4-FFF2-40B4-BE49-F238E27FC236}">
                <a16:creationId xmlns:a16="http://schemas.microsoft.com/office/drawing/2014/main" id="{D3737D6F-3599-7B47-BFD8-9437A27AD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196752"/>
            <a:ext cx="1111724" cy="11117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atabase Icon - Free Download, PNG and Vector">
            <a:extLst>
              <a:ext uri="{FF2B5EF4-FFF2-40B4-BE49-F238E27FC236}">
                <a16:creationId xmlns:a16="http://schemas.microsoft.com/office/drawing/2014/main" id="{F81AC39F-5446-7542-A721-13E5E3823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297" y="2636913"/>
            <a:ext cx="2448273" cy="244827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76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7" end="7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8" end="8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9" end="9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1" end="1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4.44444E-6 L 0.00226 0.21296 " pathEditMode="relative" rAng="0" ptsTypes="AA">
                                          <p:cBhvr>
                                            <p:cTn id="4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4" y="1064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build="p" autoUpdateAnimBg="0"/>
        </p:bldLst>
      </p:timing>
    </mc:Choice>
    <mc:Fallback xmlns=""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7" end="7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8" end="8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9" end="9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1" end="1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4.44444E-6 L 0.00226 0.21296 " pathEditMode="relative" rAng="0" ptsTypes="AA">
                                          <p:cBhvr>
                                            <p:cTn id="4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4" y="1064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build="p" autoUpdateAnimBg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1-03-23 at 09.57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00" y="764704"/>
            <a:ext cx="3302000" cy="2730500"/>
          </a:xfrm>
          <a:prstGeom prst="rect">
            <a:avLst/>
          </a:prstGeom>
        </p:spPr>
      </p:pic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08704" y="6481912"/>
            <a:ext cx="540568" cy="365125"/>
          </a:xfrm>
          <a:prstGeom prst="rect">
            <a:avLst/>
          </a:prstGeom>
          <a:noFill/>
        </p:spPr>
        <p:txBody>
          <a:bodyPr/>
          <a:lstStyle/>
          <a:p>
            <a:fld id="{B81527E0-0EBE-4133-8158-0776AE33A26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2495600" y="260649"/>
            <a:ext cx="5945188" cy="5635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/>
                <a:cs typeface="Arial"/>
              </a:rPr>
              <a:t>Two Keywords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881313" y="6457950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Explain #</a:t>
            </a:r>
            <a:r>
              <a:rPr lang="en-US" sz="1000" dirty="0" err="1">
                <a:latin typeface="Lucida Sans Unicode" pitchFamily="34" charset="0"/>
              </a:rPr>
              <a:t>SmartDB</a:t>
            </a:r>
            <a:r>
              <a:rPr lang="en-US" sz="1000" dirty="0">
                <a:latin typeface="Lucida Sans Unicode" pitchFamily="34" charset="0"/>
              </a:rPr>
              <a:t> and #</a:t>
            </a:r>
            <a:r>
              <a:rPr lang="en-US" sz="1000" dirty="0" err="1">
                <a:latin typeface="Lucida Sans Unicode" pitchFamily="34" charset="0"/>
              </a:rPr>
              <a:t>ConvergeDB</a:t>
            </a:r>
            <a:endParaRPr lang="en-US" sz="1000" dirty="0">
              <a:latin typeface="Lucida Sans Unicode" pitchFamily="34" charset="0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No you choose..: hardcoded, lightweight DB, Full-</a:t>
            </a:r>
            <a:r>
              <a:rPr lang="en-US" sz="1000" dirty="0" err="1">
                <a:latin typeface="Lucida Sans Unicode" pitchFamily="34" charset="0"/>
              </a:rPr>
              <a:t>fledgedDB</a:t>
            </a:r>
            <a:r>
              <a:rPr lang="en-US" sz="1000" dirty="0">
                <a:latin typeface="Lucida Sans Unicode" pitchFamily="34" charset="0"/>
              </a:rPr>
              <a:t>,  #</a:t>
            </a:r>
            <a:r>
              <a:rPr lang="en-US" sz="1000" dirty="0" err="1">
                <a:latin typeface="Lucida Sans Unicode" pitchFamily="34" charset="0"/>
              </a:rPr>
              <a:t>Smartdb</a:t>
            </a:r>
            <a:r>
              <a:rPr lang="en-US" sz="1000" dirty="0">
                <a:latin typeface="Lucida Sans Unicode" pitchFamily="34" charset="0"/>
              </a:rPr>
              <a:t>: You can even put you code “inside” 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736354" y="1052737"/>
            <a:ext cx="8320087" cy="480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#</a:t>
            </a:r>
            <a:r>
              <a:rPr lang="nl-NL" sz="2400" b="1" kern="0" dirty="0" err="1"/>
              <a:t>SmartDB</a:t>
            </a:r>
            <a:endParaRPr lang="nl-NL" sz="2400" b="1" kern="0" dirty="0"/>
          </a:p>
          <a:p>
            <a:pPr marL="642938" lvl="1" indent="-185738">
              <a:lnSpc>
                <a:spcPct val="110000"/>
              </a:lnSpc>
              <a:defRPr/>
            </a:pPr>
            <a:r>
              <a:rPr lang="nl-NL" sz="2400" b="1" kern="0" dirty="0"/>
              <a:t>SQL; Views, PL/</a:t>
            </a:r>
            <a:r>
              <a:rPr lang="nl-NL" sz="2400" b="1" kern="0" dirty="0" err="1"/>
              <a:t>pgSQL</a:t>
            </a:r>
            <a:r>
              <a:rPr lang="nl-NL" sz="2400" b="1" kern="0" dirty="0"/>
              <a:t>.</a:t>
            </a:r>
          </a:p>
          <a:p>
            <a:pPr marL="642938" lvl="1" indent="-185738">
              <a:lnSpc>
                <a:spcPct val="110000"/>
              </a:lnSpc>
              <a:defRPr/>
            </a:pPr>
            <a:r>
              <a:rPr lang="nl-NL" sz="2400" b="1" kern="0" dirty="0"/>
              <a:t>“do </a:t>
            </a:r>
            <a:r>
              <a:rPr lang="nl-NL" sz="2400" b="1" kern="0" dirty="0" err="1"/>
              <a:t>work</a:t>
            </a:r>
            <a:r>
              <a:rPr lang="nl-NL" sz="2400" b="1" kern="0" dirty="0"/>
              <a:t> </a:t>
            </a:r>
            <a:r>
              <a:rPr lang="nl-NL" sz="2400" b="1" kern="0" dirty="0" err="1"/>
              <a:t>inside</a:t>
            </a:r>
            <a:r>
              <a:rPr lang="nl-NL" sz="2400" b="1" kern="0" dirty="0"/>
              <a:t>” </a:t>
            </a:r>
            <a:r>
              <a:rPr lang="mr-IN" sz="2400" b="1" kern="0" dirty="0"/>
              <a:t>–</a:t>
            </a:r>
            <a:r>
              <a:rPr lang="nl-NL" sz="2400" b="1" kern="0" dirty="0"/>
              <a:t> close </a:t>
            </a:r>
            <a:r>
              <a:rPr lang="nl-NL" sz="2400" b="1" kern="0" dirty="0" err="1"/>
              <a:t>to</a:t>
            </a:r>
            <a:r>
              <a:rPr lang="nl-NL" sz="2400" b="1" kern="0" dirty="0"/>
              <a:t> data</a:t>
            </a:r>
          </a:p>
          <a:p>
            <a:pPr marL="642938" lvl="1" indent="-185738">
              <a:lnSpc>
                <a:spcPct val="110000"/>
              </a:lnSpc>
              <a:defRPr/>
            </a:pPr>
            <a:r>
              <a:rPr lang="nl-NL" sz="2400" b="1" kern="0" dirty="0"/>
              <a:t>#BringCode2Data</a:t>
            </a:r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#</a:t>
            </a:r>
            <a:r>
              <a:rPr lang="nl-NL" sz="2400" b="1" kern="0" dirty="0" err="1"/>
              <a:t>ConvergedDB</a:t>
            </a:r>
            <a:endParaRPr lang="nl-NL" sz="2400" b="1" kern="0" dirty="0"/>
          </a:p>
          <a:p>
            <a:pPr marL="642938" lvl="1" indent="-185738">
              <a:lnSpc>
                <a:spcPct val="110000"/>
              </a:lnSpc>
              <a:defRPr/>
            </a:pPr>
            <a:r>
              <a:rPr lang="nl-NL" sz="2400" b="1" kern="0" dirty="0"/>
              <a:t>“</a:t>
            </a:r>
            <a:r>
              <a:rPr lang="nl-NL" sz="2400" b="1" kern="0" dirty="0" err="1"/>
              <a:t>Everything</a:t>
            </a:r>
            <a:r>
              <a:rPr lang="nl-NL" sz="2400" b="1" kern="0" dirty="0"/>
              <a:t>” </a:t>
            </a:r>
            <a:r>
              <a:rPr lang="nl-NL" sz="2400" b="1" kern="0" dirty="0" err="1"/>
              <a:t>goes</a:t>
            </a:r>
            <a:r>
              <a:rPr lang="nl-NL" sz="2400" b="1" kern="0" dirty="0"/>
              <a:t> in </a:t>
            </a:r>
            <a:r>
              <a:rPr lang="nl-NL" sz="2400" b="1" kern="0" dirty="0" err="1"/>
              <a:t>your</a:t>
            </a:r>
            <a:r>
              <a:rPr lang="nl-NL" sz="2400" b="1" kern="0" dirty="0"/>
              <a:t> database..</a:t>
            </a:r>
          </a:p>
          <a:p>
            <a:pPr marL="642938" lvl="1" indent="-185738">
              <a:lnSpc>
                <a:spcPct val="110000"/>
              </a:lnSpc>
              <a:defRPr/>
            </a:pPr>
            <a:r>
              <a:rPr lang="nl-NL" sz="2400" b="1" kern="0" dirty="0" err="1"/>
              <a:t>Tables</a:t>
            </a:r>
            <a:r>
              <a:rPr lang="nl-NL" sz="2400" b="1" kern="0" dirty="0"/>
              <a:t>, JSON-</a:t>
            </a:r>
            <a:r>
              <a:rPr lang="nl-NL" sz="2400" b="1" kern="0" dirty="0" err="1"/>
              <a:t>obj</a:t>
            </a:r>
            <a:r>
              <a:rPr lang="nl-NL" sz="2400" b="1" kern="0" dirty="0"/>
              <a:t>, </a:t>
            </a:r>
            <a:r>
              <a:rPr lang="nl-NL" sz="2400" b="1" kern="0" dirty="0" err="1"/>
              <a:t>Docs</a:t>
            </a:r>
            <a:r>
              <a:rPr lang="nl-NL" sz="2400" b="1" kern="0" dirty="0"/>
              <a:t>, GIS, </a:t>
            </a:r>
            <a:r>
              <a:rPr lang="nl-NL" sz="2400" b="1" kern="0" dirty="0" err="1"/>
              <a:t>Graphs</a:t>
            </a:r>
            <a:r>
              <a:rPr lang="mr-IN" sz="2400" b="1" kern="0" dirty="0"/>
              <a:t>…</a:t>
            </a:r>
            <a:endParaRPr lang="nl-NL" sz="2400" b="1" kern="0" dirty="0"/>
          </a:p>
          <a:p>
            <a:pPr marL="342900" indent="-342900">
              <a:lnSpc>
                <a:spcPct val="110000"/>
              </a:lnSpc>
              <a:buFont typeface="Arial"/>
              <a:buChar char="•"/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Keep these in mind..</a:t>
            </a:r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(</a:t>
            </a:r>
            <a:r>
              <a:rPr lang="nl-NL" sz="2400" b="1" kern="0" dirty="0" err="1"/>
              <a:t>and</a:t>
            </a:r>
            <a:r>
              <a:rPr lang="nl-NL" sz="2400" b="1" kern="0" dirty="0"/>
              <a:t> beware of </a:t>
            </a:r>
            <a:r>
              <a:rPr lang="nl-NL" sz="2400" b="1" kern="0" dirty="0" err="1"/>
              <a:t>the</a:t>
            </a:r>
            <a:r>
              <a:rPr lang="nl-NL" sz="2400" b="1" kern="0" dirty="0"/>
              <a:t> </a:t>
            </a:r>
            <a:r>
              <a:rPr lang="nl-NL" sz="2400" b="1" kern="0" dirty="0" err="1"/>
              <a:t>Monolith</a:t>
            </a:r>
            <a:r>
              <a:rPr lang="nl-NL" sz="2400" b="1" kern="0" dirty="0"/>
              <a:t>, The Dino</a:t>
            </a:r>
            <a:r>
              <a:rPr lang="mr-IN" sz="2400" b="1" kern="0" dirty="0"/>
              <a:t>…</a:t>
            </a:r>
            <a:r>
              <a:rPr lang="en-US" sz="2400" b="1" kern="0" dirty="0"/>
              <a:t>.)</a:t>
            </a:r>
            <a:endParaRPr lang="nl-NL" sz="2400" b="1" kern="0" dirty="0"/>
          </a:p>
        </p:txBody>
      </p:sp>
      <p:pic>
        <p:nvPicPr>
          <p:cNvPr id="8" name="Picture 2" descr="Database Icon - Free Download, PNG and Vector">
            <a:extLst>
              <a:ext uri="{FF2B5EF4-FFF2-40B4-BE49-F238E27FC236}">
                <a16:creationId xmlns:a16="http://schemas.microsoft.com/office/drawing/2014/main" id="{F81AC39F-5446-7542-A721-13E5E3823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176" y="2204864"/>
            <a:ext cx="4032448" cy="40324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lever Girl - YouTube">
            <a:extLst>
              <a:ext uri="{FF2B5EF4-FFF2-40B4-BE49-F238E27FC236}">
                <a16:creationId xmlns:a16="http://schemas.microsoft.com/office/drawing/2014/main" id="{F7A757ED-D39C-0A4B-A2CF-F62A5E374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763" y="2515159"/>
            <a:ext cx="5062050" cy="284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Jurassic Park The big one Velociraptor Clever Girl logo&amp;quot; Poster by  SkygalSkywalker | Redbubble">
            <a:extLst>
              <a:ext uri="{FF2B5EF4-FFF2-40B4-BE49-F238E27FC236}">
                <a16:creationId xmlns:a16="http://schemas.microsoft.com/office/drawing/2014/main" id="{FA0ED14F-A887-164B-9B8A-769BC87E7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176" y="1074426"/>
            <a:ext cx="4032448" cy="538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729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7" end="7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9" end="9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0" end="1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30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30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build="p" autoUpdateAnimBg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7" end="7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9" end="9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0" end="1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30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30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30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build="p" autoUpdateAnimBg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08704" y="6481912"/>
            <a:ext cx="540568" cy="365125"/>
          </a:xfrm>
          <a:prstGeom prst="rect">
            <a:avLst/>
          </a:prstGeom>
          <a:noFill/>
        </p:spPr>
        <p:txBody>
          <a:bodyPr/>
          <a:lstStyle/>
          <a:p>
            <a:fld id="{B81527E0-0EBE-4133-8158-0776AE33A26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2495600" y="260649"/>
            <a:ext cx="5945188" cy="5635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/>
                <a:cs typeface="Arial"/>
              </a:rPr>
              <a:t>R/O data?  -  I’ll Argue: Database!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881313" y="6457950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How many know that even SQLite supports views, joins, and stored-functions ?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Pl-</a:t>
            </a:r>
            <a:r>
              <a:rPr lang="en-US" sz="1000" dirty="0" err="1">
                <a:latin typeface="Lucida Sans Unicode" pitchFamily="34" charset="0"/>
              </a:rPr>
              <a:t>pg</a:t>
            </a:r>
            <a:r>
              <a:rPr lang="en-US" sz="1000" dirty="0">
                <a:latin typeface="Lucida Sans Unicode" pitchFamily="34" charset="0"/>
              </a:rPr>
              <a:t>-</a:t>
            </a:r>
            <a:r>
              <a:rPr lang="en-US" sz="1000" dirty="0" err="1">
                <a:latin typeface="Lucida Sans Unicode" pitchFamily="34" charset="0"/>
              </a:rPr>
              <a:t>sql</a:t>
            </a:r>
            <a:r>
              <a:rPr lang="en-US" sz="1000" dirty="0">
                <a:latin typeface="Lucida Sans Unicode" pitchFamily="34" charset="0"/>
              </a:rPr>
              <a:t> is the sweet spot: functional + small in size</a:t>
            </a:r>
            <a:r>
              <a:rPr lang="mr-IN" sz="1000" dirty="0">
                <a:latin typeface="Lucida Sans Unicode" pitchFamily="34" charset="0"/>
              </a:rPr>
              <a:t>…</a:t>
            </a:r>
            <a:r>
              <a:rPr lang="en-US" sz="1000" dirty="0">
                <a:latin typeface="Lucida Sans Unicode" pitchFamily="34" charset="0"/>
              </a:rPr>
              <a:t> Oracle/ORDS is a bit “Fat”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738314" y="1214439"/>
            <a:ext cx="8320087" cy="480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Put a (smart) Database in </a:t>
            </a:r>
            <a:r>
              <a:rPr lang="nl-NL" sz="2400" b="1" kern="0" dirty="0" err="1"/>
              <a:t>your</a:t>
            </a:r>
            <a:r>
              <a:rPr lang="nl-NL" sz="2400" b="1" kern="0" dirty="0"/>
              <a:t> Microservice.</a:t>
            </a:r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 err="1"/>
              <a:t>SQLite</a:t>
            </a:r>
            <a:r>
              <a:rPr lang="nl-NL" sz="2400" b="1" kern="0" dirty="0"/>
              <a:t>			(fits </a:t>
            </a:r>
            <a:r>
              <a:rPr lang="nl-NL" sz="2400" b="1" kern="0" dirty="0" err="1"/>
              <a:t>everywhere</a:t>
            </a:r>
            <a:r>
              <a:rPr lang="mr-IN" sz="2400" b="1" kern="0" dirty="0"/>
              <a:t>…</a:t>
            </a:r>
            <a:r>
              <a:rPr lang="en-US" sz="2400" b="1" kern="0" dirty="0"/>
              <a:t>)</a:t>
            </a: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 err="1"/>
              <a:t>Consider</a:t>
            </a:r>
            <a:r>
              <a:rPr lang="nl-NL" sz="2400" b="1" kern="0" dirty="0"/>
              <a:t> </a:t>
            </a:r>
            <a:r>
              <a:rPr lang="nl-NL" sz="2400" b="1" kern="0" dirty="0" err="1"/>
              <a:t>PLpgSQL</a:t>
            </a:r>
            <a:r>
              <a:rPr lang="nl-NL" sz="2400" b="1" kern="0" dirty="0"/>
              <a:t> 	(fits in a small container)</a:t>
            </a:r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 err="1"/>
              <a:t>Consider</a:t>
            </a:r>
            <a:r>
              <a:rPr lang="nl-NL" sz="2400" b="1" kern="0" dirty="0"/>
              <a:t> PL/SQL 	(fits in Large container..)</a:t>
            </a:r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 err="1"/>
              <a:t>PostgREST</a:t>
            </a:r>
            <a:r>
              <a:rPr lang="nl-NL" sz="2400" b="1" kern="0" dirty="0"/>
              <a:t> .. 		(fits in …)</a:t>
            </a:r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 err="1"/>
              <a:t>Reduce</a:t>
            </a:r>
            <a:r>
              <a:rPr lang="nl-NL" sz="2400" b="1" kern="0" dirty="0"/>
              <a:t> calls </a:t>
            </a:r>
            <a:r>
              <a:rPr lang="nl-NL" sz="2400" b="1" kern="0" dirty="0" err="1"/>
              <a:t>To+From</a:t>
            </a:r>
            <a:r>
              <a:rPr lang="nl-NL" sz="2400" b="1" kern="0" dirty="0"/>
              <a:t> </a:t>
            </a:r>
            <a:r>
              <a:rPr lang="nl-NL" sz="2400" b="1" kern="0" dirty="0" err="1"/>
              <a:t>other</a:t>
            </a:r>
            <a:r>
              <a:rPr lang="nl-NL" sz="2400" b="1" kern="0" dirty="0"/>
              <a:t> </a:t>
            </a:r>
            <a:r>
              <a:rPr lang="nl-NL" sz="2400" b="1" kern="0" dirty="0" err="1"/>
              <a:t>components</a:t>
            </a:r>
            <a:r>
              <a:rPr lang="nl-NL" sz="2400" b="1" kern="0" dirty="0"/>
              <a:t>.</a:t>
            </a:r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 err="1"/>
              <a:t>Reduce</a:t>
            </a:r>
            <a:r>
              <a:rPr lang="nl-NL" sz="2400" b="1" kern="0" dirty="0"/>
              <a:t> context switches.</a:t>
            </a:r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Google: #</a:t>
            </a:r>
            <a:r>
              <a:rPr lang="nl-NL" sz="2400" b="1" kern="0" dirty="0" err="1"/>
              <a:t>smartDB</a:t>
            </a:r>
            <a:r>
              <a:rPr lang="nl-NL" sz="2400" b="1" kern="0" dirty="0"/>
              <a:t> or #</a:t>
            </a:r>
            <a:r>
              <a:rPr lang="nl-NL" sz="2400" b="1" kern="0" dirty="0" err="1"/>
              <a:t>ConvergedDB</a:t>
            </a:r>
            <a:r>
              <a:rPr lang="nl-NL" sz="2400" b="1" kern="0" dirty="0"/>
              <a:t>… </a:t>
            </a:r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</p:txBody>
      </p:sp>
      <p:grpSp>
        <p:nvGrpSpPr>
          <p:cNvPr id="2" name="Group 1"/>
          <p:cNvGrpSpPr/>
          <p:nvPr/>
        </p:nvGrpSpPr>
        <p:grpSpPr>
          <a:xfrm>
            <a:off x="9624393" y="1484785"/>
            <a:ext cx="1557705" cy="1398075"/>
            <a:chOff x="7580143" y="1144267"/>
            <a:chExt cx="1557705" cy="1398075"/>
          </a:xfrm>
        </p:grpSpPr>
        <p:pic>
          <p:nvPicPr>
            <p:cNvPr id="9" name="Picture 2" descr="Database Icon - Free Download, PNG and Vector">
              <a:extLst>
                <a:ext uri="{FF2B5EF4-FFF2-40B4-BE49-F238E27FC236}">
                  <a16:creationId xmlns:a16="http://schemas.microsoft.com/office/drawing/2014/main" id="{59735A62-84F1-2940-9B72-AC919281FC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4306" y="1628800"/>
              <a:ext cx="913542" cy="91354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Microservices Icons - Download Free Vector Icons | Noun Project">
              <a:extLst>
                <a:ext uri="{FF2B5EF4-FFF2-40B4-BE49-F238E27FC236}">
                  <a16:creationId xmlns:a16="http://schemas.microsoft.com/office/drawing/2014/main" id="{0CC30B08-0D36-FC41-8F87-76EC23846C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143" y="1144267"/>
              <a:ext cx="913542" cy="91354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/>
          <p:cNvGrpSpPr/>
          <p:nvPr/>
        </p:nvGrpSpPr>
        <p:grpSpPr>
          <a:xfrm>
            <a:off x="9138052" y="2708921"/>
            <a:ext cx="1557705" cy="1398075"/>
            <a:chOff x="7580143" y="1144267"/>
            <a:chExt cx="1557705" cy="1398075"/>
          </a:xfrm>
        </p:grpSpPr>
        <p:pic>
          <p:nvPicPr>
            <p:cNvPr id="12" name="Picture 2" descr="Database Icon - Free Download, PNG and Vector">
              <a:extLst>
                <a:ext uri="{FF2B5EF4-FFF2-40B4-BE49-F238E27FC236}">
                  <a16:creationId xmlns:a16="http://schemas.microsoft.com/office/drawing/2014/main" id="{59735A62-84F1-2940-9B72-AC919281FC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4306" y="1628800"/>
              <a:ext cx="913542" cy="91354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Microservices Icons - Download Free Vector Icons | Noun Project">
              <a:extLst>
                <a:ext uri="{FF2B5EF4-FFF2-40B4-BE49-F238E27FC236}">
                  <a16:creationId xmlns:a16="http://schemas.microsoft.com/office/drawing/2014/main" id="{0CC30B08-0D36-FC41-8F87-76EC23846C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143" y="1144267"/>
              <a:ext cx="913542" cy="91354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/>
          <p:cNvGrpSpPr/>
          <p:nvPr/>
        </p:nvGrpSpPr>
        <p:grpSpPr>
          <a:xfrm>
            <a:off x="8688289" y="3789041"/>
            <a:ext cx="1557705" cy="1398075"/>
            <a:chOff x="7580143" y="1144267"/>
            <a:chExt cx="1557705" cy="1398075"/>
          </a:xfrm>
        </p:grpSpPr>
        <p:pic>
          <p:nvPicPr>
            <p:cNvPr id="15" name="Picture 2" descr="Database Icon - Free Download, PNG and Vector">
              <a:extLst>
                <a:ext uri="{FF2B5EF4-FFF2-40B4-BE49-F238E27FC236}">
                  <a16:creationId xmlns:a16="http://schemas.microsoft.com/office/drawing/2014/main" id="{59735A62-84F1-2940-9B72-AC919281FC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4306" y="1628800"/>
              <a:ext cx="913542" cy="91354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Microservices Icons - Download Free Vector Icons | Noun Project">
              <a:extLst>
                <a:ext uri="{FF2B5EF4-FFF2-40B4-BE49-F238E27FC236}">
                  <a16:creationId xmlns:a16="http://schemas.microsoft.com/office/drawing/2014/main" id="{0CC30B08-0D36-FC41-8F87-76EC23846C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143" y="1144267"/>
              <a:ext cx="913542" cy="91354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/>
          <p:cNvGrpSpPr/>
          <p:nvPr/>
        </p:nvGrpSpPr>
        <p:grpSpPr>
          <a:xfrm>
            <a:off x="8184233" y="5013177"/>
            <a:ext cx="1557705" cy="1398075"/>
            <a:chOff x="7580143" y="1144267"/>
            <a:chExt cx="1557705" cy="1398075"/>
          </a:xfrm>
        </p:grpSpPr>
        <p:pic>
          <p:nvPicPr>
            <p:cNvPr id="18" name="Picture 2" descr="Database Icon - Free Download, PNG and Vector">
              <a:extLst>
                <a:ext uri="{FF2B5EF4-FFF2-40B4-BE49-F238E27FC236}">
                  <a16:creationId xmlns:a16="http://schemas.microsoft.com/office/drawing/2014/main" id="{59735A62-84F1-2940-9B72-AC919281FC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4306" y="1628800"/>
              <a:ext cx="913542" cy="91354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Microservices Icons - Download Free Vector Icons | Noun Project">
              <a:extLst>
                <a:ext uri="{FF2B5EF4-FFF2-40B4-BE49-F238E27FC236}">
                  <a16:creationId xmlns:a16="http://schemas.microsoft.com/office/drawing/2014/main" id="{0CC30B08-0D36-FC41-8F87-76EC23846C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143" y="1144267"/>
              <a:ext cx="913542" cy="91354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7018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08704" y="6481912"/>
            <a:ext cx="540568" cy="365125"/>
          </a:xfrm>
          <a:prstGeom prst="rect">
            <a:avLst/>
          </a:prstGeom>
          <a:noFill/>
        </p:spPr>
        <p:txBody>
          <a:bodyPr/>
          <a:lstStyle/>
          <a:p>
            <a:fld id="{B81527E0-0EBE-4133-8158-0776AE33A26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2495600" y="260649"/>
            <a:ext cx="5945188" cy="5635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/>
                <a:cs typeface="Arial"/>
              </a:rPr>
              <a:t>Poll time!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881313" y="6457950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The Interactive part</a:t>
            </a:r>
            <a:r>
              <a:rPr lang="mr-IN" sz="1000" dirty="0">
                <a:latin typeface="Lucida Sans Unicode" pitchFamily="34" charset="0"/>
              </a:rPr>
              <a:t>…</a:t>
            </a:r>
            <a:r>
              <a:rPr lang="en-US" sz="1000" dirty="0">
                <a:latin typeface="Lucida Sans Unicode" pitchFamily="34" charset="0"/>
              </a:rPr>
              <a:t>See how knows..  (if time) </a:t>
            </a:r>
            <a:r>
              <a:rPr lang="mr-IN" sz="1000" dirty="0">
                <a:latin typeface="Lucida Sans Unicode" pitchFamily="34" charset="0"/>
              </a:rPr>
              <a:t>–</a:t>
            </a:r>
            <a:r>
              <a:rPr lang="en-US" sz="1000" dirty="0">
                <a:latin typeface="Lucida Sans Unicode" pitchFamily="34" charset="0"/>
              </a:rPr>
              <a:t>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Those who voted “like” will have to create a stored-function in SQLite</a:t>
            </a:r>
            <a:r>
              <a:rPr lang="mr-IN" sz="1000" dirty="0">
                <a:latin typeface="Lucida Sans Unicode" pitchFamily="34" charset="0"/>
              </a:rPr>
              <a:t>…</a:t>
            </a:r>
            <a:r>
              <a:rPr lang="en-US" sz="1000" dirty="0">
                <a:latin typeface="Lucida Sans Unicode" pitchFamily="34" charset="0"/>
              </a:rPr>
              <a:t> </a:t>
            </a:r>
            <a:r>
              <a:rPr lang="en-US" sz="1000" dirty="0" err="1">
                <a:latin typeface="Lucida Sans Unicode" pitchFamily="34" charset="0"/>
              </a:rPr>
              <a:t>hehehe</a:t>
            </a:r>
            <a:r>
              <a:rPr lang="en-US" sz="1000" dirty="0">
                <a:latin typeface="Lucida Sans Unicode" pitchFamily="34" charset="0"/>
              </a:rPr>
              <a:t>.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927648" y="1412777"/>
            <a:ext cx="3528392" cy="3579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10000"/>
              </a:lnSpc>
              <a:defRPr/>
            </a:pPr>
            <a:r>
              <a:rPr lang="nl-NL" sz="2000" b="1" kern="0" dirty="0"/>
              <a:t>I  </a:t>
            </a:r>
            <a:r>
              <a:rPr lang="nl-NL" sz="2000" b="1" kern="0" dirty="0" err="1"/>
              <a:t>Like</a:t>
            </a:r>
            <a:r>
              <a:rPr lang="nl-NL" sz="2000" b="1" kern="0" dirty="0"/>
              <a:t> </a:t>
            </a:r>
            <a:r>
              <a:rPr lang="nl-NL" sz="2000" b="1" kern="0" dirty="0" err="1"/>
              <a:t>SQLite</a:t>
            </a:r>
            <a:endParaRPr lang="nl-NL" sz="2000" b="1" kern="0" dirty="0"/>
          </a:p>
          <a:p>
            <a:pPr marL="457200" indent="-457200">
              <a:lnSpc>
                <a:spcPct val="110000"/>
              </a:lnSpc>
              <a:buAutoNum type="arabicPeriod"/>
              <a:defRPr/>
            </a:pPr>
            <a:endParaRPr lang="nl-NL" sz="2000" b="1" kern="0" dirty="0"/>
          </a:p>
          <a:p>
            <a:pPr>
              <a:lnSpc>
                <a:spcPct val="110000"/>
              </a:lnSpc>
              <a:defRPr/>
            </a:pPr>
            <a:endParaRPr lang="nl-NL" sz="2000" b="1" kern="0" dirty="0"/>
          </a:p>
          <a:p>
            <a:pPr algn="l">
              <a:lnSpc>
                <a:spcPct val="110000"/>
              </a:lnSpc>
              <a:defRPr/>
            </a:pPr>
            <a:endParaRPr lang="nl-NL" sz="2000" b="1" kern="0" dirty="0"/>
          </a:p>
          <a:p>
            <a:pPr algn="l">
              <a:lnSpc>
                <a:spcPct val="110000"/>
              </a:lnSpc>
              <a:defRPr/>
            </a:pPr>
            <a:r>
              <a:rPr lang="en-US" sz="2000" b="1" kern="0" dirty="0"/>
              <a:t>I Avoid SQLite</a:t>
            </a:r>
            <a:endParaRPr lang="nl-NL" sz="2000" b="1" kern="0" dirty="0"/>
          </a:p>
          <a:p>
            <a:pPr marL="914400" lvl="1" indent="-457200">
              <a:lnSpc>
                <a:spcPct val="110000"/>
              </a:lnSpc>
              <a:buFont typeface="+mj-lt"/>
              <a:buAutoNum type="arabicPeriod"/>
              <a:defRPr/>
            </a:pPr>
            <a:endParaRPr lang="nl-NL" sz="2000" b="1" kern="0" dirty="0"/>
          </a:p>
          <a:p>
            <a:pPr lvl="1">
              <a:lnSpc>
                <a:spcPct val="110000"/>
              </a:lnSpc>
              <a:defRPr/>
            </a:pPr>
            <a:endParaRPr lang="nl-NL" sz="2000" b="1" kern="0" dirty="0"/>
          </a:p>
          <a:p>
            <a:pPr algn="l">
              <a:lnSpc>
                <a:spcPct val="110000"/>
              </a:lnSpc>
              <a:defRPr/>
            </a:pPr>
            <a:endParaRPr lang="nl-NL" sz="2000" b="1" kern="0" dirty="0"/>
          </a:p>
          <a:p>
            <a:pPr algn="l">
              <a:lnSpc>
                <a:spcPct val="110000"/>
              </a:lnSpc>
              <a:defRPr/>
            </a:pPr>
            <a:r>
              <a:rPr lang="en-US" sz="2000" b="1" kern="0" dirty="0"/>
              <a:t>What is SQLite ? </a:t>
            </a:r>
            <a:endParaRPr lang="nl-NL" sz="2000" b="1" kern="0" dirty="0"/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  <a:defRPr/>
            </a:pPr>
            <a:endParaRPr lang="nl-NL" sz="2000" b="1" kern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08" y="2420889"/>
            <a:ext cx="4293840" cy="36723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836" y="1412777"/>
            <a:ext cx="1440160" cy="8101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3868" y="2636912"/>
            <a:ext cx="864096" cy="8640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9852" y="3933057"/>
            <a:ext cx="1296144" cy="102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6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08704" y="6481912"/>
            <a:ext cx="540568" cy="365125"/>
          </a:xfrm>
          <a:prstGeom prst="rect">
            <a:avLst/>
          </a:prstGeom>
          <a:noFill/>
        </p:spPr>
        <p:txBody>
          <a:bodyPr/>
          <a:lstStyle/>
          <a:p>
            <a:fld id="{B81527E0-0EBE-4133-8158-0776AE33A26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2495600" y="260649"/>
            <a:ext cx="5945188" cy="5635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/>
                <a:cs typeface="Arial"/>
              </a:rPr>
              <a:t>Recap: State in </a:t>
            </a:r>
            <a:r>
              <a:rPr lang="en-US" sz="2400" b="1" dirty="0" err="1">
                <a:latin typeface="Arial"/>
                <a:cs typeface="Arial"/>
              </a:rPr>
              <a:t>MicroServices</a:t>
            </a:r>
            <a:r>
              <a:rPr lang="mr-IN" sz="2400" b="1" dirty="0">
                <a:latin typeface="Arial"/>
                <a:cs typeface="Arial"/>
              </a:rPr>
              <a:t>…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881313" y="6457950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Recap the 3 cases: with or without state..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Basic </a:t>
            </a:r>
            <a:r>
              <a:rPr lang="en-US" sz="1000" dirty="0" err="1">
                <a:latin typeface="Lucida Sans Unicode" pitchFamily="34" charset="0"/>
              </a:rPr>
              <a:t>Availabilty</a:t>
            </a:r>
            <a:r>
              <a:rPr lang="en-US" sz="1000" dirty="0">
                <a:latin typeface="Lucida Sans Unicode" pitchFamily="34" charset="0"/>
              </a:rPr>
              <a:t>, Soft-state, Eventually consistent</a:t>
            </a:r>
            <a:r>
              <a:rPr lang="mr-IN" sz="1000" dirty="0">
                <a:latin typeface="Lucida Sans Unicode" pitchFamily="34" charset="0"/>
              </a:rPr>
              <a:t>…</a:t>
            </a:r>
            <a:r>
              <a:rPr lang="en-US" sz="1000" dirty="0">
                <a:latin typeface="Lucida Sans Unicode" pitchFamily="34" charset="0"/>
              </a:rPr>
              <a:t> not always good enough..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738314" y="1214439"/>
            <a:ext cx="8320087" cy="480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10000"/>
              </a:lnSpc>
              <a:defRPr/>
            </a:pPr>
            <a:r>
              <a:rPr lang="nl-NL" sz="2000" b="1" kern="0" dirty="0"/>
              <a:t>1 - No State, Stand </a:t>
            </a:r>
            <a:r>
              <a:rPr lang="nl-NL" sz="2000" b="1" kern="0" dirty="0" err="1"/>
              <a:t>alone</a:t>
            </a:r>
            <a:r>
              <a:rPr lang="nl-NL" sz="2000" b="1" kern="0" dirty="0"/>
              <a:t> program …</a:t>
            </a:r>
          </a:p>
          <a:p>
            <a:pPr marL="914400" lvl="1" indent="-4572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000" b="1" kern="0" dirty="0"/>
              <a:t>Easy</a:t>
            </a:r>
            <a:r>
              <a:rPr lang="mr-IN" sz="2000" b="1" kern="0" dirty="0"/>
              <a:t>…</a:t>
            </a:r>
            <a:endParaRPr lang="nl-NL" sz="2000" b="1" kern="0" dirty="0"/>
          </a:p>
          <a:p>
            <a:pPr lvl="1">
              <a:lnSpc>
                <a:spcPct val="110000"/>
              </a:lnSpc>
              <a:defRPr/>
            </a:pPr>
            <a:r>
              <a:rPr lang="nl-NL" sz="2000" b="1" kern="0" dirty="0"/>
              <a:t> </a:t>
            </a:r>
          </a:p>
          <a:p>
            <a:pPr algn="l">
              <a:lnSpc>
                <a:spcPct val="110000"/>
              </a:lnSpc>
              <a:defRPr/>
            </a:pPr>
            <a:endParaRPr lang="nl-NL" sz="2000" b="1" kern="0" dirty="0"/>
          </a:p>
          <a:p>
            <a:pPr algn="l">
              <a:lnSpc>
                <a:spcPct val="110000"/>
              </a:lnSpc>
              <a:defRPr/>
            </a:pPr>
            <a:r>
              <a:rPr lang="nl-NL" sz="2000" b="1" kern="0" dirty="0"/>
              <a:t>2 - R/O, “</a:t>
            </a:r>
            <a:r>
              <a:rPr lang="nl-NL" sz="2000" b="1" kern="0" dirty="0" err="1"/>
              <a:t>StateLess</a:t>
            </a:r>
            <a:r>
              <a:rPr lang="nl-NL" sz="2000" b="1" kern="0" dirty="0"/>
              <a:t>”, Read-</a:t>
            </a:r>
            <a:r>
              <a:rPr lang="nl-NL" sz="2000" b="1" kern="0" dirty="0" err="1"/>
              <a:t>only</a:t>
            </a:r>
            <a:r>
              <a:rPr lang="nl-NL" sz="2000" b="1" kern="0" dirty="0"/>
              <a:t> data:</a:t>
            </a:r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000" b="1" kern="0" dirty="0" err="1"/>
              <a:t>Include</a:t>
            </a:r>
            <a:r>
              <a:rPr lang="nl-NL" sz="2000" b="1" kern="0" dirty="0"/>
              <a:t> data (or call out</a:t>
            </a:r>
            <a:r>
              <a:rPr lang="mr-IN" sz="2000" b="1" kern="0" dirty="0"/>
              <a:t>…</a:t>
            </a:r>
            <a:r>
              <a:rPr lang="en-US" sz="2000" b="1" kern="0" dirty="0"/>
              <a:t>), your choice.</a:t>
            </a:r>
            <a:endParaRPr lang="nl-NL" sz="2000" b="1" kern="0" dirty="0"/>
          </a:p>
          <a:p>
            <a:pPr marL="914400" lvl="1" indent="-457200">
              <a:lnSpc>
                <a:spcPct val="110000"/>
              </a:lnSpc>
              <a:buFont typeface="+mj-lt"/>
              <a:buAutoNum type="arabicPeriod"/>
              <a:defRPr/>
            </a:pPr>
            <a:endParaRPr lang="nl-NL" sz="2000" b="1" kern="0" dirty="0"/>
          </a:p>
          <a:p>
            <a:pPr marL="914400" lvl="1" indent="-457200">
              <a:lnSpc>
                <a:spcPct val="110000"/>
              </a:lnSpc>
              <a:buFont typeface="+mj-lt"/>
              <a:buAutoNum type="arabicPeriod"/>
              <a:defRPr/>
            </a:pPr>
            <a:endParaRPr lang="nl-NL" sz="2000" b="1" kern="0" dirty="0"/>
          </a:p>
          <a:p>
            <a:pPr algn="l">
              <a:lnSpc>
                <a:spcPct val="110000"/>
              </a:lnSpc>
              <a:defRPr/>
            </a:pPr>
            <a:r>
              <a:rPr lang="nl-NL" sz="2000" b="1" kern="0" dirty="0"/>
              <a:t>3 - </a:t>
            </a:r>
            <a:r>
              <a:rPr lang="nl-NL" sz="2000" b="1" kern="0" dirty="0" err="1"/>
              <a:t>StateFull</a:t>
            </a:r>
            <a:r>
              <a:rPr lang="nl-NL" sz="2000" b="1" kern="0" dirty="0"/>
              <a:t>: </a:t>
            </a:r>
            <a:r>
              <a:rPr lang="nl-NL" sz="2000" b="1" kern="0" dirty="0" err="1"/>
              <a:t>Need</a:t>
            </a:r>
            <a:r>
              <a:rPr lang="nl-NL" sz="2000" b="1" kern="0" dirty="0"/>
              <a:t> </a:t>
            </a:r>
            <a:r>
              <a:rPr lang="nl-NL" sz="2000" b="1" kern="0" dirty="0" err="1"/>
              <a:t>to</a:t>
            </a:r>
            <a:r>
              <a:rPr lang="nl-NL" sz="2000" b="1" kern="0" dirty="0"/>
              <a:t> Store Data</a:t>
            </a:r>
          </a:p>
          <a:p>
            <a:pPr lvl="1">
              <a:lnSpc>
                <a:spcPct val="110000"/>
              </a:lnSpc>
              <a:defRPr/>
            </a:pPr>
            <a:r>
              <a:rPr lang="nl-NL" sz="2000" b="1" kern="0" dirty="0"/>
              <a:t> ACID (</a:t>
            </a:r>
            <a:r>
              <a:rPr lang="nl-NL" sz="2000" b="1" kern="0" dirty="0" err="1"/>
              <a:t>not</a:t>
            </a:r>
            <a:r>
              <a:rPr lang="nl-NL" sz="2000" b="1" kern="0" dirty="0"/>
              <a:t> </a:t>
            </a:r>
            <a:r>
              <a:rPr lang="nl-NL" sz="2000" b="1" kern="0" dirty="0" err="1"/>
              <a:t>just</a:t>
            </a:r>
            <a:r>
              <a:rPr lang="nl-NL" sz="2000" b="1" kern="0" dirty="0"/>
              <a:t> BASE…)</a:t>
            </a:r>
          </a:p>
          <a:p>
            <a:pPr lvl="1">
              <a:lnSpc>
                <a:spcPct val="110000"/>
              </a:lnSpc>
              <a:defRPr/>
            </a:pPr>
            <a:r>
              <a:rPr lang="nl-NL" sz="2000" b="1" kern="0" dirty="0"/>
              <a:t>The </a:t>
            </a:r>
            <a:r>
              <a:rPr lang="nl-NL" sz="2000" b="1" kern="0" dirty="0" err="1"/>
              <a:t>Biggie</a:t>
            </a:r>
            <a:r>
              <a:rPr lang="mr-IN" sz="2000" b="1" kern="0" dirty="0"/>
              <a:t>…</a:t>
            </a:r>
            <a:endParaRPr lang="nl-NL" sz="2000" b="1" kern="0" dirty="0"/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  <a:defRPr/>
            </a:pPr>
            <a:endParaRPr lang="nl-NL" sz="2000" b="1" kern="0" dirty="0"/>
          </a:p>
        </p:txBody>
      </p:sp>
      <p:pic>
        <p:nvPicPr>
          <p:cNvPr id="6146" name="Picture 2" descr="Microservices Icons - Download Free Vector Icons | Noun Project">
            <a:extLst>
              <a:ext uri="{FF2B5EF4-FFF2-40B4-BE49-F238E27FC236}">
                <a16:creationId xmlns:a16="http://schemas.microsoft.com/office/drawing/2014/main" id="{F832E1C8-A385-B141-ADE4-B2643BE9B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204" y="1268760"/>
            <a:ext cx="1819920" cy="18199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atabase Icon - Free Download, PNG and Vector">
            <a:extLst>
              <a:ext uri="{FF2B5EF4-FFF2-40B4-BE49-F238E27FC236}">
                <a16:creationId xmlns:a16="http://schemas.microsoft.com/office/drawing/2014/main" id="{F81AC39F-5446-7542-A721-13E5E3823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16" y="3068960"/>
            <a:ext cx="3096344" cy="30963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Welociraptor | Jurassic Park Wiki Polska | Fandom">
            <a:extLst>
              <a:ext uri="{FF2B5EF4-FFF2-40B4-BE49-F238E27FC236}">
                <a16:creationId xmlns:a16="http://schemas.microsoft.com/office/drawing/2014/main" id="{9A95F24D-A1DB-B140-97F5-91BCD8ABA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995" y="2924944"/>
            <a:ext cx="4050812" cy="290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83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8" end="8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9" end="9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0" end="1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2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9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0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build="p" autoUpdateAnimBg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8" end="8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9" end="9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0" end="1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build="p" autoUpdateAnimBg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08704" y="6481912"/>
            <a:ext cx="540568" cy="365125"/>
          </a:xfrm>
          <a:prstGeom prst="rect">
            <a:avLst/>
          </a:prstGeom>
          <a:noFill/>
        </p:spPr>
        <p:txBody>
          <a:bodyPr/>
          <a:lstStyle/>
          <a:p>
            <a:fld id="{B81527E0-0EBE-4133-8158-0776AE33A26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2495600" y="260649"/>
            <a:ext cx="5945188" cy="5635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/>
                <a:cs typeface="Arial"/>
              </a:rPr>
              <a:t>ACID data?  -  Definitely: #</a:t>
            </a:r>
            <a:r>
              <a:rPr lang="en-US" sz="2400" b="1" dirty="0" err="1">
                <a:latin typeface="Arial"/>
                <a:cs typeface="Arial"/>
              </a:rPr>
              <a:t>SmartDB</a:t>
            </a:r>
            <a:r>
              <a:rPr lang="en-US" sz="2400" b="1" dirty="0">
                <a:latin typeface="Arial"/>
                <a:cs typeface="Arial"/>
              </a:rPr>
              <a:t> !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881313" y="6457950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Storing, Saving , Committing data: needs a Database (incl replicas, backups etc.. )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Swarms, </a:t>
            </a:r>
            <a:r>
              <a:rPr lang="en-US" sz="1000" dirty="0" err="1">
                <a:latin typeface="Lucida Sans Unicode" pitchFamily="34" charset="0"/>
              </a:rPr>
              <a:t>Catlle</a:t>
            </a:r>
            <a:r>
              <a:rPr lang="en-US" sz="1000" dirty="0">
                <a:latin typeface="Lucida Sans Unicode" pitchFamily="34" charset="0"/>
              </a:rPr>
              <a:t>, .. Your DB is your Pet!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738314" y="1214439"/>
            <a:ext cx="8320087" cy="480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Put a (smart) Database </a:t>
            </a:r>
            <a:r>
              <a:rPr lang="nl-NL" sz="2400" b="1" u="sng" kern="0" dirty="0" err="1"/>
              <a:t>behind</a:t>
            </a:r>
            <a:r>
              <a:rPr lang="nl-NL" sz="2400" b="1" kern="0" dirty="0"/>
              <a:t> </a:t>
            </a:r>
            <a:r>
              <a:rPr lang="nl-NL" sz="2400" b="1" kern="0" dirty="0" err="1"/>
              <a:t>your</a:t>
            </a:r>
            <a:r>
              <a:rPr lang="nl-NL" sz="2400" b="1" kern="0" dirty="0"/>
              <a:t> Microservice.</a:t>
            </a:r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 err="1"/>
              <a:t>Reduce</a:t>
            </a:r>
            <a:r>
              <a:rPr lang="nl-NL" sz="2400" b="1" kern="0" dirty="0"/>
              <a:t> calls </a:t>
            </a:r>
            <a:r>
              <a:rPr lang="nl-NL" sz="2400" b="1" kern="0" dirty="0" err="1"/>
              <a:t>To+From</a:t>
            </a:r>
            <a:r>
              <a:rPr lang="nl-NL" sz="2400" b="1" kern="0" dirty="0"/>
              <a:t> database.</a:t>
            </a:r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Have </a:t>
            </a:r>
            <a:r>
              <a:rPr lang="nl-NL" sz="2400" b="1" kern="0" dirty="0" err="1"/>
              <a:t>an</a:t>
            </a:r>
            <a:r>
              <a:rPr lang="nl-NL" sz="2400" b="1" kern="0" dirty="0"/>
              <a:t> “</a:t>
            </a:r>
            <a:r>
              <a:rPr lang="nl-NL" sz="2400" b="1" kern="0" dirty="0" err="1"/>
              <a:t>Overload</a:t>
            </a:r>
            <a:r>
              <a:rPr lang="nl-NL" sz="2400" b="1" kern="0" dirty="0"/>
              <a:t>-prevention” </a:t>
            </a:r>
            <a:r>
              <a:rPr lang="nl-NL" sz="2400" b="1" kern="0" dirty="0" err="1"/>
              <a:t>mechanism</a:t>
            </a:r>
            <a:r>
              <a:rPr lang="nl-NL" sz="2400" b="1" kern="0" dirty="0"/>
              <a:t>.</a:t>
            </a:r>
          </a:p>
          <a:p>
            <a:pPr marL="642938" lvl="1" indent="-185738">
              <a:lnSpc>
                <a:spcPct val="110000"/>
              </a:lnSpc>
              <a:defRPr/>
            </a:pPr>
            <a:r>
              <a:rPr lang="nl-NL" sz="2400" b="1" kern="0" dirty="0" err="1"/>
              <a:t>Everything</a:t>
            </a:r>
            <a:r>
              <a:rPr lang="nl-NL" sz="2400" b="1" kern="0" dirty="0"/>
              <a:t> </a:t>
            </a:r>
            <a:r>
              <a:rPr lang="nl-NL" sz="2400" b="1" kern="0" dirty="0" err="1"/>
              <a:t>will</a:t>
            </a:r>
            <a:r>
              <a:rPr lang="nl-NL" sz="2400" b="1" kern="0" dirty="0"/>
              <a:t> “</a:t>
            </a:r>
            <a:r>
              <a:rPr lang="nl-NL" sz="2400" b="1" kern="0" dirty="0" err="1"/>
              <a:t>scale</a:t>
            </a:r>
            <a:r>
              <a:rPr lang="nl-NL" sz="2400" b="1" kern="0" dirty="0"/>
              <a:t> out”, </a:t>
            </a:r>
            <a:r>
              <a:rPr lang="nl-NL" sz="2400" b="1" kern="0" dirty="0" err="1"/>
              <a:t>except</a:t>
            </a:r>
            <a:r>
              <a:rPr lang="nl-NL" sz="2400" b="1" kern="0" dirty="0"/>
              <a:t> </a:t>
            </a:r>
            <a:r>
              <a:rPr lang="nl-NL" sz="2400" b="1" kern="0" dirty="0" err="1"/>
              <a:t>your</a:t>
            </a:r>
            <a:r>
              <a:rPr lang="nl-NL" sz="2400" b="1" kern="0" dirty="0"/>
              <a:t> DB! </a:t>
            </a:r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 err="1"/>
              <a:t>Again</a:t>
            </a:r>
            <a:r>
              <a:rPr lang="nl-NL" sz="2400" b="1" kern="0" dirty="0"/>
              <a:t>: #</a:t>
            </a:r>
            <a:r>
              <a:rPr lang="nl-NL" sz="2400" b="1" kern="0" dirty="0" err="1"/>
              <a:t>smartDB</a:t>
            </a:r>
            <a:r>
              <a:rPr lang="nl-NL" sz="2400" b="1" kern="0" dirty="0"/>
              <a:t> or #</a:t>
            </a:r>
            <a:r>
              <a:rPr lang="nl-NL" sz="2400" b="1" kern="0" dirty="0" err="1"/>
              <a:t>ConvergedDB</a:t>
            </a:r>
            <a:r>
              <a:rPr lang="nl-NL" sz="2400" b="1" kern="0" dirty="0"/>
              <a:t>… </a:t>
            </a:r>
          </a:p>
          <a:p>
            <a:pPr marL="642938" lvl="1" indent="-185738">
              <a:lnSpc>
                <a:spcPct val="110000"/>
              </a:lnSpc>
              <a:defRPr/>
            </a:pPr>
            <a:r>
              <a:rPr lang="nl-NL" sz="2400" b="1" kern="0" dirty="0" err="1"/>
              <a:t>Stored</a:t>
            </a:r>
            <a:r>
              <a:rPr lang="nl-NL" sz="2400" b="1" kern="0" dirty="0"/>
              <a:t> Procedures are </a:t>
            </a:r>
            <a:r>
              <a:rPr lang="nl-NL" sz="2400" b="1" kern="0" dirty="0" err="1"/>
              <a:t>often</a:t>
            </a:r>
            <a:r>
              <a:rPr lang="nl-NL" sz="2400" b="1" kern="0" dirty="0"/>
              <a:t> </a:t>
            </a:r>
            <a:r>
              <a:rPr lang="nl-NL" sz="2400" b="1" kern="0" dirty="0" err="1"/>
              <a:t>the</a:t>
            </a:r>
            <a:r>
              <a:rPr lang="nl-NL" sz="2400" b="1" kern="0" dirty="0"/>
              <a:t> most </a:t>
            </a:r>
            <a:r>
              <a:rPr lang="nl-NL" sz="2400" b="1" kern="0" dirty="0" err="1"/>
              <a:t>Efficient</a:t>
            </a:r>
            <a:r>
              <a:rPr lang="nl-NL" sz="2400" b="1" kern="0" dirty="0"/>
              <a:t> way!</a:t>
            </a:r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But.. </a:t>
            </a:r>
            <a:r>
              <a:rPr lang="nl-NL" sz="2400" b="1" kern="0" dirty="0" err="1"/>
              <a:t>You</a:t>
            </a:r>
            <a:r>
              <a:rPr lang="nl-NL" sz="2400" b="1" kern="0" dirty="0"/>
              <a:t> </a:t>
            </a:r>
            <a:r>
              <a:rPr lang="nl-NL" sz="2400" b="1" kern="0" dirty="0" err="1"/>
              <a:t>Choose</a:t>
            </a:r>
            <a:r>
              <a:rPr lang="nl-NL" sz="2400" b="1" kern="0" dirty="0"/>
              <a:t>…</a:t>
            </a:r>
          </a:p>
        </p:txBody>
      </p:sp>
      <p:pic>
        <p:nvPicPr>
          <p:cNvPr id="8" name="Picture 2" descr="Microservices Icons - Download Free Vector Icons | Noun Project">
            <a:extLst>
              <a:ext uri="{FF2B5EF4-FFF2-40B4-BE49-F238E27FC236}">
                <a16:creationId xmlns:a16="http://schemas.microsoft.com/office/drawing/2014/main" id="{2128314C-0F79-A44A-87A2-F76E9D8E2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376" y="1523204"/>
            <a:ext cx="756736" cy="7567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atabase Icon - Free Download, PNG and Vector">
            <a:extLst>
              <a:ext uri="{FF2B5EF4-FFF2-40B4-BE49-F238E27FC236}">
                <a16:creationId xmlns:a16="http://schemas.microsoft.com/office/drawing/2014/main" id="{942BED0E-3A07-254E-B283-9F8E6840F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967" y="2027260"/>
            <a:ext cx="3104066" cy="310406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icroservices Icons - Download Free Vector Icons | Noun Project">
            <a:extLst>
              <a:ext uri="{FF2B5EF4-FFF2-40B4-BE49-F238E27FC236}">
                <a16:creationId xmlns:a16="http://schemas.microsoft.com/office/drawing/2014/main" id="{D8EF759E-4C2A-2B45-BEC5-C0A753B7F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663" y="2169310"/>
            <a:ext cx="756736" cy="7567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icroservices Icons - Download Free Vector Icons | Noun Project">
            <a:extLst>
              <a:ext uri="{FF2B5EF4-FFF2-40B4-BE49-F238E27FC236}">
                <a16:creationId xmlns:a16="http://schemas.microsoft.com/office/drawing/2014/main" id="{D8EF759E-4C2A-2B45-BEC5-C0A753B7F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288" y="3107380"/>
            <a:ext cx="756736" cy="7567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Jurassic Park The big one Velociraptor Clever Girl logo&amp;quot; Poster by  SkygalSkywalker | Redbubble">
            <a:extLst>
              <a:ext uri="{FF2B5EF4-FFF2-40B4-BE49-F238E27FC236}">
                <a16:creationId xmlns:a16="http://schemas.microsoft.com/office/drawing/2014/main" id="{31BA5A22-25E7-654A-860C-37CE9115D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9187" y="2045963"/>
            <a:ext cx="2773751" cy="370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65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08704" y="6481912"/>
            <a:ext cx="540568" cy="365125"/>
          </a:xfrm>
          <a:prstGeom prst="rect">
            <a:avLst/>
          </a:prstGeom>
          <a:noFill/>
        </p:spPr>
        <p:txBody>
          <a:bodyPr/>
          <a:lstStyle/>
          <a:p>
            <a:fld id="{B81527E0-0EBE-4133-8158-0776AE33A26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2495600" y="260649"/>
            <a:ext cx="5945188" cy="5635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/>
                <a:cs typeface="Arial"/>
              </a:rPr>
              <a:t>Databases, Loose ends…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881313" y="6457950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Some generic things we found…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Swarms, </a:t>
            </a:r>
            <a:r>
              <a:rPr lang="en-US" sz="1000" dirty="0" err="1">
                <a:latin typeface="Lucida Sans Unicode" pitchFamily="34" charset="0"/>
              </a:rPr>
              <a:t>Catlle</a:t>
            </a:r>
            <a:r>
              <a:rPr lang="en-US" sz="1000" dirty="0">
                <a:latin typeface="Lucida Sans Unicode" pitchFamily="34" charset="0"/>
              </a:rPr>
              <a:t>, .. Your DB is your Pet!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772428" y="1114859"/>
            <a:ext cx="8320087" cy="4924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R/O, </a:t>
            </a:r>
            <a:r>
              <a:rPr lang="nl-NL" sz="2400" b="1" kern="0" dirty="0" err="1"/>
              <a:t>Stateless</a:t>
            </a:r>
            <a:r>
              <a:rPr lang="nl-NL" sz="2400" b="1" kern="0" dirty="0"/>
              <a:t>, data(base):</a:t>
            </a:r>
          </a:p>
          <a:p>
            <a:pPr marL="642938" lvl="1" indent="-185738">
              <a:lnSpc>
                <a:spcPct val="110000"/>
              </a:lnSpc>
              <a:defRPr/>
            </a:pPr>
            <a:r>
              <a:rPr lang="nl-NL" sz="2400" b="1" kern="0" dirty="0"/>
              <a:t> - put ”Logic” (</a:t>
            </a:r>
            <a:r>
              <a:rPr lang="nl-NL" sz="2400" b="1" kern="0" dirty="0" err="1"/>
              <a:t>joins</a:t>
            </a:r>
            <a:r>
              <a:rPr lang="nl-NL" sz="2400" b="1" kern="0" dirty="0"/>
              <a:t>, code) in </a:t>
            </a:r>
            <a:r>
              <a:rPr lang="nl-NL" sz="2400" b="1" kern="0" dirty="0" err="1"/>
              <a:t>your</a:t>
            </a:r>
            <a:r>
              <a:rPr lang="nl-NL" sz="2400" b="1" kern="0" dirty="0"/>
              <a:t> Data(base).</a:t>
            </a:r>
          </a:p>
          <a:p>
            <a:pPr marL="642938" lvl="1" indent="-185738">
              <a:lnSpc>
                <a:spcPct val="110000"/>
              </a:lnSpc>
              <a:defRPr/>
            </a:pPr>
            <a:r>
              <a:rPr lang="nl-NL" sz="2400" b="1" kern="0" dirty="0"/>
              <a:t> - </a:t>
            </a:r>
            <a:r>
              <a:rPr lang="nl-NL" sz="2400" b="1" kern="0" dirty="0" err="1"/>
              <a:t>Distribute</a:t>
            </a:r>
            <a:r>
              <a:rPr lang="nl-NL" sz="2400" b="1" kern="0" dirty="0"/>
              <a:t> </a:t>
            </a:r>
            <a:r>
              <a:rPr lang="nl-NL" sz="2400" b="1" kern="0" dirty="0" err="1"/>
              <a:t>Subsets</a:t>
            </a:r>
            <a:r>
              <a:rPr lang="nl-NL" sz="2400" b="1" kern="0" dirty="0"/>
              <a:t> of data? (CQRS</a:t>
            </a:r>
            <a:r>
              <a:rPr lang="mr-IN" sz="2400" b="1" kern="0" dirty="0"/>
              <a:t>…</a:t>
            </a:r>
            <a:r>
              <a:rPr lang="en-US" sz="2400" b="1" kern="0" dirty="0"/>
              <a:t>)</a:t>
            </a: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ACID datastore:</a:t>
            </a:r>
          </a:p>
          <a:p>
            <a:pPr marL="642938" lvl="1" indent="-185738">
              <a:lnSpc>
                <a:spcPct val="110000"/>
              </a:lnSpc>
              <a:defRPr/>
            </a:pPr>
            <a:r>
              <a:rPr lang="nl-NL" sz="2400" b="1" kern="0" dirty="0"/>
              <a:t> - limit </a:t>
            </a:r>
            <a:r>
              <a:rPr lang="nl-NL" sz="2400" b="1" kern="0" dirty="0" err="1"/>
              <a:t>nr</a:t>
            </a:r>
            <a:r>
              <a:rPr lang="nl-NL" sz="2400" b="1" kern="0" dirty="0"/>
              <a:t> of </a:t>
            </a:r>
            <a:r>
              <a:rPr lang="nl-NL" sz="2400" b="1" kern="0" dirty="0" err="1"/>
              <a:t>connections</a:t>
            </a:r>
            <a:r>
              <a:rPr lang="nl-NL" sz="2400" b="1" kern="0" dirty="0"/>
              <a:t> – </a:t>
            </a:r>
            <a:r>
              <a:rPr lang="nl-NL" sz="2400" b="1" kern="0" dirty="0" err="1"/>
              <a:t>Poolsize</a:t>
            </a:r>
            <a:r>
              <a:rPr lang="nl-NL" sz="2400" b="1" kern="0" dirty="0"/>
              <a:t>!</a:t>
            </a:r>
          </a:p>
          <a:p>
            <a:pPr marL="642938" lvl="1" indent="-185738">
              <a:lnSpc>
                <a:spcPct val="110000"/>
              </a:lnSpc>
              <a:defRPr/>
            </a:pPr>
            <a:r>
              <a:rPr lang="nl-NL" sz="2400" b="1" kern="0" dirty="0"/>
              <a:t> - </a:t>
            </a:r>
            <a:r>
              <a:rPr lang="nl-NL" sz="2400" b="1" kern="0" dirty="0" err="1"/>
              <a:t>Protect</a:t>
            </a:r>
            <a:r>
              <a:rPr lang="nl-NL" sz="2400" b="1" kern="0" dirty="0"/>
              <a:t> </a:t>
            </a:r>
            <a:r>
              <a:rPr lang="nl-NL" sz="2400" b="1" kern="0" dirty="0" err="1"/>
              <a:t>against</a:t>
            </a:r>
            <a:r>
              <a:rPr lang="nl-NL" sz="2400" b="1" kern="0" dirty="0"/>
              <a:t> </a:t>
            </a:r>
            <a:r>
              <a:rPr lang="nl-NL" sz="2400" b="1" kern="0" dirty="0" err="1"/>
              <a:t>Overload</a:t>
            </a:r>
            <a:r>
              <a:rPr lang="nl-NL" sz="2400" b="1" kern="0" dirty="0"/>
              <a:t> in </a:t>
            </a:r>
            <a:r>
              <a:rPr lang="nl-NL" sz="2400" b="1" kern="0" dirty="0" err="1"/>
              <a:t>general</a:t>
            </a:r>
            <a:endParaRPr lang="nl-NL" sz="2400" b="1" kern="0" dirty="0"/>
          </a:p>
          <a:p>
            <a:pPr marL="642938" lvl="1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 err="1"/>
              <a:t>Consider</a:t>
            </a:r>
            <a:r>
              <a:rPr lang="nl-NL" sz="2400" b="1" kern="0" dirty="0"/>
              <a:t> </a:t>
            </a:r>
            <a:r>
              <a:rPr lang="nl-NL" sz="2400" b="1" u="sng" kern="0" dirty="0" err="1"/>
              <a:t>NewSQL</a:t>
            </a:r>
            <a:r>
              <a:rPr lang="nl-NL" sz="2400" b="1" kern="0" dirty="0"/>
              <a:t> (</a:t>
            </a:r>
            <a:r>
              <a:rPr lang="nl-NL" sz="2400" b="1" kern="0" dirty="0" err="1"/>
              <a:t>YugaByte</a:t>
            </a:r>
            <a:r>
              <a:rPr lang="nl-NL" sz="2400" b="1" kern="0" dirty="0"/>
              <a:t>, </a:t>
            </a:r>
            <a:r>
              <a:rPr lang="nl-NL" sz="2400" b="1" kern="0" dirty="0" err="1"/>
              <a:t>CockroachDB</a:t>
            </a:r>
            <a:r>
              <a:rPr lang="mr-IN" sz="2400" b="1" kern="0" dirty="0"/>
              <a:t>…</a:t>
            </a:r>
            <a:r>
              <a:rPr lang="en-US" sz="2400" b="1" kern="0" dirty="0"/>
              <a:t>.) </a:t>
            </a: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Monitor;  </a:t>
            </a:r>
            <a:r>
              <a:rPr lang="nl-NL" sz="2400" b="1" kern="0" dirty="0" err="1"/>
              <a:t>Measure</a:t>
            </a:r>
            <a:r>
              <a:rPr lang="nl-NL" sz="2400" b="1" kern="0" dirty="0"/>
              <a:t> </a:t>
            </a:r>
            <a:r>
              <a:rPr lang="nl-NL" sz="2400" b="1" kern="0" dirty="0" err="1"/>
              <a:t>usage</a:t>
            </a:r>
            <a:r>
              <a:rPr lang="nl-NL" sz="2400" b="1" kern="0" dirty="0"/>
              <a:t>, Spot Trends, </a:t>
            </a:r>
            <a:r>
              <a:rPr lang="nl-NL" sz="2400" b="1" kern="0" dirty="0" err="1"/>
              <a:t>Evaluate</a:t>
            </a:r>
            <a:r>
              <a:rPr lang="nl-NL" sz="2400" b="1" kern="0" dirty="0"/>
              <a:t>!</a:t>
            </a:r>
          </a:p>
        </p:txBody>
      </p:sp>
      <p:pic>
        <p:nvPicPr>
          <p:cNvPr id="8" name="Picture 2" descr="Microservices Icons - Download Free Vector Icons | Noun Project">
            <a:extLst>
              <a:ext uri="{FF2B5EF4-FFF2-40B4-BE49-F238E27FC236}">
                <a16:creationId xmlns:a16="http://schemas.microsoft.com/office/drawing/2014/main" id="{2128314C-0F79-A44A-87A2-F76E9D8E2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951" y="1610472"/>
            <a:ext cx="756736" cy="7567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atabase Icon - Free Download, PNG and Vector">
            <a:extLst>
              <a:ext uri="{FF2B5EF4-FFF2-40B4-BE49-F238E27FC236}">
                <a16:creationId xmlns:a16="http://schemas.microsoft.com/office/drawing/2014/main" id="{942BED0E-3A07-254E-B283-9F8E6840F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328" y="1412776"/>
            <a:ext cx="1944216" cy="19442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icroservices Icons - Download Free Vector Icons | Noun Project">
            <a:extLst>
              <a:ext uri="{FF2B5EF4-FFF2-40B4-BE49-F238E27FC236}">
                <a16:creationId xmlns:a16="http://schemas.microsoft.com/office/drawing/2014/main" id="{D8EF759E-4C2A-2B45-BEC5-C0A753B7F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644" y="818903"/>
            <a:ext cx="756736" cy="7567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2345" y="3356992"/>
            <a:ext cx="1720301" cy="1307750"/>
          </a:xfrm>
          <a:prstGeom prst="rect">
            <a:avLst/>
          </a:prstGeom>
        </p:spPr>
      </p:pic>
      <p:pic>
        <p:nvPicPr>
          <p:cNvPr id="5" name="Picture 4" descr="Screenshot 2021-03-23 at 14.34.2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232" y="4653136"/>
            <a:ext cx="1481553" cy="121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8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08704" y="6481912"/>
            <a:ext cx="540568" cy="365125"/>
          </a:xfrm>
          <a:prstGeom prst="rect">
            <a:avLst/>
          </a:prstGeom>
          <a:noFill/>
        </p:spPr>
        <p:txBody>
          <a:bodyPr/>
          <a:lstStyle/>
          <a:p>
            <a:fld id="{B81527E0-0EBE-4133-8158-0776AE33A26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2711624" y="188641"/>
            <a:ext cx="5945188" cy="5635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/>
                <a:cs typeface="Arial"/>
              </a:rPr>
              <a:t>The Nice Picture …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881313" y="6457950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Arbitrary classification: Stand-Alone, R/O en ACID.. Each with their own approach, solution..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Swarm, Cattle and Pets. But DB centric view.. I would Recommend you Call Stored Procs…</a:t>
            </a:r>
          </a:p>
        </p:txBody>
      </p:sp>
      <p:pic>
        <p:nvPicPr>
          <p:cNvPr id="8" name="Picture 2" descr="Database Icon - Free Download, PNG and Vector">
            <a:extLst>
              <a:ext uri="{FF2B5EF4-FFF2-40B4-BE49-F238E27FC236}">
                <a16:creationId xmlns:a16="http://schemas.microsoft.com/office/drawing/2014/main" id="{DE6525BC-6572-524D-ABC4-130C0606C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498" y="2864559"/>
            <a:ext cx="3153655" cy="315365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07550A9-A4E4-2A47-8E56-EE98AEA17340}"/>
              </a:ext>
            </a:extLst>
          </p:cNvPr>
          <p:cNvGrpSpPr/>
          <p:nvPr/>
        </p:nvGrpSpPr>
        <p:grpSpPr>
          <a:xfrm>
            <a:off x="1742591" y="1221160"/>
            <a:ext cx="3944529" cy="886444"/>
            <a:chOff x="218590" y="1221160"/>
            <a:chExt cx="3944529" cy="886444"/>
          </a:xfrm>
        </p:grpSpPr>
        <p:pic>
          <p:nvPicPr>
            <p:cNvPr id="9" name="Picture 2" descr="Microservices Icons - Download Free Vector Icons | Noun Project">
              <a:extLst>
                <a:ext uri="{FF2B5EF4-FFF2-40B4-BE49-F238E27FC236}">
                  <a16:creationId xmlns:a16="http://schemas.microsoft.com/office/drawing/2014/main" id="{12492C08-26B7-064E-B5AD-9756A67D8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473" y="1221160"/>
              <a:ext cx="455215" cy="45521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Microservices Icons - Download Free Vector Icons | Noun Project">
              <a:extLst>
                <a:ext uri="{FF2B5EF4-FFF2-40B4-BE49-F238E27FC236}">
                  <a16:creationId xmlns:a16="http://schemas.microsoft.com/office/drawing/2014/main" id="{777B2244-2EC6-9643-8619-1206093413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7904" y="1221160"/>
              <a:ext cx="455215" cy="45521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Microservices Icons - Download Free Vector Icons | Noun Project">
              <a:extLst>
                <a:ext uri="{FF2B5EF4-FFF2-40B4-BE49-F238E27FC236}">
                  <a16:creationId xmlns:a16="http://schemas.microsoft.com/office/drawing/2014/main" id="{0324CC15-866B-894A-94F5-F332A7AF45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2688" y="1652389"/>
              <a:ext cx="455215" cy="45521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66AA8FBF-25C0-244D-AB30-7A5F48A1F4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590" y="1304199"/>
              <a:ext cx="2152227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sz="2000" b="1" dirty="0"/>
                <a:t>Stand Alone </a:t>
              </a:r>
              <a:r>
                <a:rPr lang="en-US" sz="2000" b="1" dirty="0" err="1"/>
                <a:t>mSvc</a:t>
              </a:r>
              <a:endParaRPr lang="en-US" sz="2000" b="1" dirty="0"/>
            </a:p>
            <a:p>
              <a:pPr>
                <a:buFontTx/>
                <a:buNone/>
              </a:pPr>
              <a:r>
                <a:rPr lang="en-US" sz="2000" b="1" dirty="0"/>
                <a:t>Fine..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9AEB6D7-1233-5E46-BCEB-BD30E9896A37}"/>
              </a:ext>
            </a:extLst>
          </p:cNvPr>
          <p:cNvGrpSpPr/>
          <p:nvPr/>
        </p:nvGrpSpPr>
        <p:grpSpPr>
          <a:xfrm>
            <a:off x="2967379" y="2404087"/>
            <a:ext cx="3943836" cy="1697863"/>
            <a:chOff x="1801046" y="2402202"/>
            <a:chExt cx="3943836" cy="1697863"/>
          </a:xfrm>
        </p:grpSpPr>
        <p:pic>
          <p:nvPicPr>
            <p:cNvPr id="13" name="Picture 2" descr="Microservices Icons - Download Free Vector Icons | Noun Project">
              <a:extLst>
                <a:ext uri="{FF2B5EF4-FFF2-40B4-BE49-F238E27FC236}">
                  <a16:creationId xmlns:a16="http://schemas.microsoft.com/office/drawing/2014/main" id="{4A6A33DD-8266-BC41-90F0-4C0370AC95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1518" y="2756145"/>
              <a:ext cx="455215" cy="45521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Microservices Icons - Download Free Vector Icons | Noun Project">
              <a:extLst>
                <a:ext uri="{FF2B5EF4-FFF2-40B4-BE49-F238E27FC236}">
                  <a16:creationId xmlns:a16="http://schemas.microsoft.com/office/drawing/2014/main" id="{2E5A21AB-9834-2045-B9FA-086BD44B94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1949" y="2756145"/>
              <a:ext cx="455215" cy="45521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Microservices Icons - Download Free Vector Icons | Noun Project">
              <a:extLst>
                <a:ext uri="{FF2B5EF4-FFF2-40B4-BE49-F238E27FC236}">
                  <a16:creationId xmlns:a16="http://schemas.microsoft.com/office/drawing/2014/main" id="{C4933A74-4F5A-D348-A8D2-D3209C515A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734" y="3435941"/>
              <a:ext cx="455215" cy="45521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5">
              <a:extLst>
                <a:ext uri="{FF2B5EF4-FFF2-40B4-BE49-F238E27FC236}">
                  <a16:creationId xmlns:a16="http://schemas.microsoft.com/office/drawing/2014/main" id="{5EC0B5F8-F894-194B-93EB-8065991200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1046" y="2402202"/>
              <a:ext cx="1255472" cy="13234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sz="2000" b="1" dirty="0"/>
                <a:t>R/O data</a:t>
              </a:r>
            </a:p>
            <a:p>
              <a:pPr>
                <a:buFontTx/>
                <a:buNone/>
              </a:pPr>
              <a:r>
                <a:rPr lang="en-US" sz="2000" b="1" dirty="0"/>
                <a:t>Subsets ?</a:t>
              </a:r>
            </a:p>
            <a:p>
              <a:pPr>
                <a:buFontTx/>
                <a:buNone/>
              </a:pPr>
              <a:r>
                <a:rPr lang="en-US" sz="2000" b="1" dirty="0"/>
                <a:t>#</a:t>
              </a:r>
              <a:r>
                <a:rPr lang="en-US" sz="2000" b="1" dirty="0" err="1"/>
                <a:t>SmartDB</a:t>
              </a:r>
              <a:endParaRPr lang="en-US" sz="2000" b="1" dirty="0"/>
            </a:p>
            <a:p>
              <a:pPr>
                <a:buFontTx/>
                <a:buNone/>
              </a:pPr>
              <a:endParaRPr lang="en-US" sz="2000" b="1" dirty="0"/>
            </a:p>
          </p:txBody>
        </p:sp>
        <p:pic>
          <p:nvPicPr>
            <p:cNvPr id="17" name="Picture 2" descr="Database Icon - Free Download, PNG and Vector">
              <a:extLst>
                <a:ext uri="{FF2B5EF4-FFF2-40B4-BE49-F238E27FC236}">
                  <a16:creationId xmlns:a16="http://schemas.microsoft.com/office/drawing/2014/main" id="{E3760A63-D863-2441-B7C0-88253DAB8C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2136" y="2921856"/>
              <a:ext cx="455215" cy="45521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Database Icon - Free Download, PNG and Vector">
              <a:extLst>
                <a:ext uri="{FF2B5EF4-FFF2-40B4-BE49-F238E27FC236}">
                  <a16:creationId xmlns:a16="http://schemas.microsoft.com/office/drawing/2014/main" id="{B5052F7C-A0C3-7B4B-9C17-F6548607D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7353" y="3644850"/>
              <a:ext cx="455215" cy="45521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Database Icon - Free Download, PNG and Vector">
              <a:extLst>
                <a:ext uri="{FF2B5EF4-FFF2-40B4-BE49-F238E27FC236}">
                  <a16:creationId xmlns:a16="http://schemas.microsoft.com/office/drawing/2014/main" id="{1ABA32A0-01B3-8347-ACB4-D4CE52AD9D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667" y="2973855"/>
              <a:ext cx="455215" cy="45521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313EBCA-5A78-2F4C-82B7-AC78ED39B2B4}"/>
              </a:ext>
            </a:extLst>
          </p:cNvPr>
          <p:cNvGrpSpPr/>
          <p:nvPr/>
        </p:nvGrpSpPr>
        <p:grpSpPr>
          <a:xfrm>
            <a:off x="3158879" y="4321818"/>
            <a:ext cx="4994189" cy="1371126"/>
            <a:chOff x="1634878" y="4321818"/>
            <a:chExt cx="4994189" cy="1371126"/>
          </a:xfrm>
        </p:grpSpPr>
        <p:pic>
          <p:nvPicPr>
            <p:cNvPr id="20" name="Picture 2" descr="Microservices Icons - Download Free Vector Icons | Noun Project">
              <a:extLst>
                <a:ext uri="{FF2B5EF4-FFF2-40B4-BE49-F238E27FC236}">
                  <a16:creationId xmlns:a16="http://schemas.microsoft.com/office/drawing/2014/main" id="{0689FA6B-37B0-C246-9014-7E128644A1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7215" y="5072018"/>
              <a:ext cx="620926" cy="62092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Microservices Icons - Download Free Vector Icons | Noun Project">
              <a:extLst>
                <a:ext uri="{FF2B5EF4-FFF2-40B4-BE49-F238E27FC236}">
                  <a16:creationId xmlns:a16="http://schemas.microsoft.com/office/drawing/2014/main" id="{7E3C5277-6434-9F47-BD7B-721C38E714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8141" y="4321818"/>
              <a:ext cx="620926" cy="62092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Microservices Icons - Download Free Vector Icons | Noun Project">
              <a:extLst>
                <a:ext uri="{FF2B5EF4-FFF2-40B4-BE49-F238E27FC236}">
                  <a16:creationId xmlns:a16="http://schemas.microsoft.com/office/drawing/2014/main" id="{9EED8311-A080-9E4F-8E24-1D14D5FAE2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6939" y="4321818"/>
              <a:ext cx="620926" cy="62092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5">
              <a:extLst>
                <a:ext uri="{FF2B5EF4-FFF2-40B4-BE49-F238E27FC236}">
                  <a16:creationId xmlns:a16="http://schemas.microsoft.com/office/drawing/2014/main" id="{31F417B8-0E45-8943-9843-4191416F23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4878" y="4721559"/>
              <a:ext cx="1911357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sz="2000" b="1" dirty="0"/>
                <a:t>ACID-processing</a:t>
              </a:r>
            </a:p>
            <a:p>
              <a:pPr>
                <a:buFontTx/>
                <a:buNone/>
              </a:pPr>
              <a:endParaRPr lang="en-US" sz="2000" b="1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559D25B-56F4-8845-90FD-B34FA0B9553D}"/>
              </a:ext>
            </a:extLst>
          </p:cNvPr>
          <p:cNvGrpSpPr/>
          <p:nvPr/>
        </p:nvGrpSpPr>
        <p:grpSpPr>
          <a:xfrm>
            <a:off x="6003685" y="3151348"/>
            <a:ext cx="2403299" cy="722995"/>
            <a:chOff x="4479684" y="3151347"/>
            <a:chExt cx="2403299" cy="722995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383FD18-F451-504F-B83E-F0336F16D1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36099" y="3151347"/>
              <a:ext cx="1446884" cy="445643"/>
            </a:xfrm>
            <a:prstGeom prst="straightConnector1">
              <a:avLst/>
            </a:prstGeom>
            <a:ln w="44450">
              <a:solidFill>
                <a:schemeClr val="bg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44FC610-018B-9647-9902-F0ACF1B632BA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H="1">
              <a:off x="4934901" y="3779199"/>
              <a:ext cx="1931019" cy="95143"/>
            </a:xfrm>
            <a:prstGeom prst="straightConnector1">
              <a:avLst/>
            </a:prstGeom>
            <a:ln w="44450">
              <a:solidFill>
                <a:schemeClr val="bg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6CD733E-4663-3E4C-B757-27FE30D577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9684" y="3319925"/>
              <a:ext cx="2386236" cy="355484"/>
            </a:xfrm>
            <a:prstGeom prst="straightConnector1">
              <a:avLst/>
            </a:prstGeom>
            <a:ln w="44450">
              <a:solidFill>
                <a:schemeClr val="bg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21" name="Group 5120">
            <a:extLst>
              <a:ext uri="{FF2B5EF4-FFF2-40B4-BE49-F238E27FC236}">
                <a16:creationId xmlns:a16="http://schemas.microsoft.com/office/drawing/2014/main" id="{07D63797-0221-0041-B92D-4FDB751C6DF8}"/>
              </a:ext>
            </a:extLst>
          </p:cNvPr>
          <p:cNvGrpSpPr/>
          <p:nvPr/>
        </p:nvGrpSpPr>
        <p:grpSpPr>
          <a:xfrm>
            <a:off x="6911323" y="4620712"/>
            <a:ext cx="1662941" cy="797163"/>
            <a:chOff x="5387322" y="4620711"/>
            <a:chExt cx="1662941" cy="797163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5B2B461-9502-B44A-A3E2-2118A5B650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76128" y="4620711"/>
              <a:ext cx="774135" cy="491485"/>
            </a:xfrm>
            <a:prstGeom prst="straightConnector1">
              <a:avLst/>
            </a:prstGeom>
            <a:ln w="4445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A65BDD2-4B35-314E-B5A3-577226CD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5297" y="5341316"/>
              <a:ext cx="1302397" cy="76558"/>
            </a:xfrm>
            <a:prstGeom prst="straightConnector1">
              <a:avLst/>
            </a:prstGeom>
            <a:ln w="4445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CBD33AD-BC48-CF47-BA45-533A70CF0D9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87322" y="4639348"/>
              <a:ext cx="1611451" cy="602122"/>
            </a:xfrm>
            <a:prstGeom prst="straightConnector1">
              <a:avLst/>
            </a:prstGeom>
            <a:ln w="4445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25" name="Group 5124">
            <a:extLst>
              <a:ext uri="{FF2B5EF4-FFF2-40B4-BE49-F238E27FC236}">
                <a16:creationId xmlns:a16="http://schemas.microsoft.com/office/drawing/2014/main" id="{0CC4C16B-623E-A442-9C21-8978E8B635FD}"/>
              </a:ext>
            </a:extLst>
          </p:cNvPr>
          <p:cNvGrpSpPr/>
          <p:nvPr/>
        </p:nvGrpSpPr>
        <p:grpSpPr>
          <a:xfrm>
            <a:off x="8832304" y="4725145"/>
            <a:ext cx="1287274" cy="1205937"/>
            <a:chOff x="7283568" y="4731975"/>
            <a:chExt cx="1287274" cy="1205937"/>
          </a:xfrm>
        </p:grpSpPr>
        <p:pic>
          <p:nvPicPr>
            <p:cNvPr id="70" name="Picture 2" descr="Microservices Icons - Download Free Vector Icons | Noun Project">
              <a:extLst>
                <a:ext uri="{FF2B5EF4-FFF2-40B4-BE49-F238E27FC236}">
                  <a16:creationId xmlns:a16="http://schemas.microsoft.com/office/drawing/2014/main" id="{2FC374A8-04C0-014E-B332-DF259408BD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3568" y="5163945"/>
              <a:ext cx="607668" cy="60766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" descr="Microservices Icons - Download Free Vector Icons | Noun Project">
              <a:extLst>
                <a:ext uri="{FF2B5EF4-FFF2-40B4-BE49-F238E27FC236}">
                  <a16:creationId xmlns:a16="http://schemas.microsoft.com/office/drawing/2014/main" id="{C1827681-45A2-F249-B466-5C0B6F5C31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3174" y="5330244"/>
              <a:ext cx="607668" cy="60766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" descr="Microservices Icons - Download Free Vector Icons | Noun Project">
              <a:extLst>
                <a:ext uri="{FF2B5EF4-FFF2-40B4-BE49-F238E27FC236}">
                  <a16:creationId xmlns:a16="http://schemas.microsoft.com/office/drawing/2014/main" id="{AB288DBF-B80F-B149-9EB7-54C003DB46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6177" y="4731975"/>
              <a:ext cx="607668" cy="60766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2091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3" name="Picture 7" descr="C:\Documents and Settings\PVISSER\My Documents\My Pictures\Aceofspades-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37538" y="3071813"/>
            <a:ext cx="2297112" cy="309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5188" y="1628775"/>
            <a:ext cx="7104062" cy="1512888"/>
          </a:xfrm>
        </p:spPr>
        <p:txBody>
          <a:bodyPr/>
          <a:lstStyle/>
          <a:p>
            <a:r>
              <a:rPr lang="en-US" sz="2400" b="1" dirty="0"/>
              <a:t>Microservices and Databases</a:t>
            </a:r>
            <a:br>
              <a:rPr lang="en-US" sz="2400" b="1" dirty="0"/>
            </a:br>
            <a:r>
              <a:rPr lang="en-US" sz="2400" b="1" dirty="0"/>
              <a:t>How to do it Smartly</a:t>
            </a:r>
            <a:endParaRPr lang="en-US" sz="2200" b="1" dirty="0">
              <a:latin typeface="Arial"/>
              <a:cs typeface="Arial"/>
            </a:endParaRPr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11451" y="3500438"/>
            <a:ext cx="5884863" cy="1441450"/>
          </a:xfrm>
        </p:spPr>
        <p:txBody>
          <a:bodyPr/>
          <a:lstStyle/>
          <a:p>
            <a:pPr eaLnBrk="1" hangingPunct="1"/>
            <a:r>
              <a:rPr lang="en-US" dirty="0"/>
              <a:t>Piet de Visser </a:t>
            </a:r>
          </a:p>
          <a:p>
            <a:pPr eaLnBrk="1" hangingPunct="1"/>
            <a:r>
              <a:rPr lang="en-US" dirty="0"/>
              <a:t>The </a:t>
            </a:r>
            <a:r>
              <a:rPr lang="en-US" u="sng" dirty="0"/>
              <a:t>Simple</a:t>
            </a:r>
            <a:r>
              <a:rPr lang="en-US" dirty="0"/>
              <a:t> Oracle DBA</a:t>
            </a: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2855914" y="6451600"/>
            <a:ext cx="604837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Combining Microservices and Databases can work,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and I have a few Ideas on how to do that Efficiently.</a:t>
            </a:r>
          </a:p>
        </p:txBody>
      </p:sp>
    </p:spTree>
    <p:extLst>
      <p:ext uri="{BB962C8B-B14F-4D97-AF65-F5344CB8AC3E}">
        <p14:creationId xmlns:p14="http://schemas.microsoft.com/office/powerpoint/2010/main" val="307986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08704" y="6481912"/>
            <a:ext cx="540568" cy="365125"/>
          </a:xfrm>
          <a:prstGeom prst="rect">
            <a:avLst/>
          </a:prstGeom>
          <a:noFill/>
        </p:spPr>
        <p:txBody>
          <a:bodyPr/>
          <a:lstStyle/>
          <a:p>
            <a:fld id="{B81527E0-0EBE-4133-8158-0776AE33A26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2711624" y="188641"/>
            <a:ext cx="5945188" cy="5635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/>
                <a:cs typeface="Arial"/>
              </a:rPr>
              <a:t>Main Messages – repeat, conclude…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881313" y="6457950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Ask for watch, tell time..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CQRS, but only if you have to: You </a:t>
            </a:r>
            <a:r>
              <a:rPr lang="en-US" sz="1000" dirty="0" err="1">
                <a:latin typeface="Lucida Sans Unicode" pitchFamily="34" charset="0"/>
              </a:rPr>
              <a:t>rDatabase</a:t>
            </a:r>
            <a:r>
              <a:rPr lang="en-US" sz="1000" dirty="0">
                <a:latin typeface="Lucida Sans Unicode" pitchFamily="34" charset="0"/>
              </a:rPr>
              <a:t> is Actually Quite Clever.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738314" y="1214439"/>
            <a:ext cx="8320087" cy="480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 err="1"/>
              <a:t>When</a:t>
            </a:r>
            <a:r>
              <a:rPr lang="nl-NL" sz="2400" b="1" kern="0" dirty="0"/>
              <a:t> “State” is important: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400" b="1" kern="0" dirty="0" err="1"/>
              <a:t>Consider</a:t>
            </a:r>
            <a:r>
              <a:rPr lang="nl-NL" sz="2400" b="1" kern="0" dirty="0"/>
              <a:t> processing in or close </a:t>
            </a:r>
            <a:r>
              <a:rPr lang="nl-NL" sz="2400" b="1" kern="0" dirty="0" err="1"/>
              <a:t>to</a:t>
            </a:r>
            <a:r>
              <a:rPr lang="nl-NL" sz="2400" b="1" kern="0" dirty="0"/>
              <a:t> Database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400" b="1" kern="0" dirty="0" err="1"/>
              <a:t>Minimize</a:t>
            </a:r>
            <a:r>
              <a:rPr lang="nl-NL" sz="2400" b="1" kern="0" dirty="0"/>
              <a:t> calls, </a:t>
            </a:r>
            <a:r>
              <a:rPr lang="nl-NL" sz="2400" b="1" kern="0" dirty="0" err="1"/>
              <a:t>reduce</a:t>
            </a:r>
            <a:r>
              <a:rPr lang="nl-NL" sz="2400" b="1" kern="0" dirty="0"/>
              <a:t> </a:t>
            </a:r>
            <a:r>
              <a:rPr lang="nl-NL" sz="2400" b="1" kern="0" dirty="0" err="1"/>
              <a:t>chattyness</a:t>
            </a:r>
            <a:endParaRPr lang="nl-NL" sz="2400" b="1" kern="0" dirty="0"/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400" b="1" kern="0" dirty="0" err="1"/>
              <a:t>Simplify</a:t>
            </a:r>
            <a:r>
              <a:rPr lang="nl-NL" sz="2400" b="1" kern="0" dirty="0"/>
              <a:t> Maintenance.. (</a:t>
            </a:r>
            <a:r>
              <a:rPr lang="nl-NL" sz="2400" b="1" kern="0" dirty="0" err="1"/>
              <a:t>less</a:t>
            </a:r>
            <a:r>
              <a:rPr lang="nl-NL" sz="2400" b="1" kern="0" dirty="0"/>
              <a:t> </a:t>
            </a:r>
            <a:r>
              <a:rPr lang="nl-NL" sz="2400" b="1" kern="0" dirty="0" err="1"/>
              <a:t>components</a:t>
            </a:r>
            <a:r>
              <a:rPr lang="nl-NL" sz="2400" b="1" kern="0" dirty="0"/>
              <a:t>)</a:t>
            </a:r>
          </a:p>
          <a:p>
            <a:pPr marL="342900" indent="-342900">
              <a:lnSpc>
                <a:spcPct val="110000"/>
              </a:lnSpc>
              <a:buFontTx/>
              <a:buChar char="-"/>
              <a:defRPr/>
            </a:pPr>
            <a:endParaRPr lang="nl-NL" sz="2400" b="1" kern="0" dirty="0"/>
          </a:p>
          <a:p>
            <a:pPr marL="342900" indent="-342900">
              <a:lnSpc>
                <a:spcPct val="110000"/>
              </a:lnSpc>
              <a:buFontTx/>
              <a:buChar char="-"/>
              <a:defRPr/>
            </a:pPr>
            <a:r>
              <a:rPr lang="nl-NL" sz="2400" b="1" kern="0" dirty="0"/>
              <a:t>=&gt; </a:t>
            </a:r>
            <a:r>
              <a:rPr lang="nl-NL" sz="2400" b="1" kern="0" dirty="0" err="1"/>
              <a:t>Stored</a:t>
            </a:r>
            <a:r>
              <a:rPr lang="nl-NL" sz="2400" b="1" kern="0" dirty="0"/>
              <a:t> Procedures, </a:t>
            </a:r>
          </a:p>
          <a:p>
            <a:pPr marL="800100" lvl="1" indent="-342900">
              <a:lnSpc>
                <a:spcPct val="110000"/>
              </a:lnSpc>
              <a:buFontTx/>
              <a:buChar char="-"/>
              <a:defRPr/>
            </a:pPr>
            <a:r>
              <a:rPr lang="nl-NL" sz="2400" b="1" kern="0" dirty="0" err="1"/>
              <a:t>called</a:t>
            </a:r>
            <a:r>
              <a:rPr lang="nl-NL" sz="2400" b="1" kern="0" dirty="0"/>
              <a:t> </a:t>
            </a:r>
            <a:r>
              <a:rPr lang="nl-NL" sz="2400" b="1" kern="0" dirty="0" err="1"/>
              <a:t>by</a:t>
            </a:r>
            <a:r>
              <a:rPr lang="nl-NL" sz="2400" b="1" kern="0" dirty="0"/>
              <a:t> </a:t>
            </a:r>
            <a:r>
              <a:rPr lang="nl-NL" sz="2400" b="1" kern="0" dirty="0" err="1"/>
              <a:t>thin</a:t>
            </a:r>
            <a:r>
              <a:rPr lang="nl-NL" sz="2400" b="1" kern="0" dirty="0"/>
              <a:t>, light, app-</a:t>
            </a:r>
            <a:r>
              <a:rPr lang="nl-NL" sz="2400" b="1" kern="0" dirty="0" err="1"/>
              <a:t>components</a:t>
            </a:r>
            <a:r>
              <a:rPr lang="nl-NL" sz="2400" b="1" kern="0" dirty="0"/>
              <a:t>.</a:t>
            </a:r>
          </a:p>
          <a:p>
            <a:pPr marL="342900" indent="-342900">
              <a:lnSpc>
                <a:spcPct val="110000"/>
              </a:lnSpc>
              <a:buFontTx/>
              <a:buChar char="-"/>
              <a:defRPr/>
            </a:pPr>
            <a:endParaRPr lang="nl-NL" sz="2400" b="1" kern="0" dirty="0"/>
          </a:p>
          <a:p>
            <a:pPr marL="342900" indent="-342900">
              <a:lnSpc>
                <a:spcPct val="110000"/>
              </a:lnSpc>
              <a:buFontTx/>
              <a:buChar char="-"/>
              <a:defRPr/>
            </a:pPr>
            <a:r>
              <a:rPr lang="nl-NL" sz="2400" b="1" kern="0" dirty="0" err="1"/>
              <a:t>Mitigate</a:t>
            </a:r>
            <a:r>
              <a:rPr lang="nl-NL" sz="2400" b="1" kern="0" dirty="0"/>
              <a:t> </a:t>
            </a:r>
            <a:r>
              <a:rPr lang="nl-NL" sz="2400" b="1" kern="0" dirty="0" err="1"/>
              <a:t>the</a:t>
            </a:r>
            <a:r>
              <a:rPr lang="nl-NL" sz="2400" b="1" kern="0" dirty="0"/>
              <a:t> </a:t>
            </a:r>
            <a:r>
              <a:rPr lang="nl-NL" sz="2400" b="1" kern="0" dirty="0" err="1"/>
              <a:t>problems</a:t>
            </a:r>
            <a:r>
              <a:rPr lang="nl-NL" sz="2400" b="1" kern="0" dirty="0"/>
              <a:t> of “</a:t>
            </a:r>
            <a:r>
              <a:rPr lang="nl-NL" sz="2400" b="1" kern="0" dirty="0" err="1"/>
              <a:t>monolith</a:t>
            </a:r>
            <a:r>
              <a:rPr lang="nl-NL" sz="2400" b="1" kern="0" dirty="0"/>
              <a:t>”</a:t>
            </a:r>
          </a:p>
          <a:p>
            <a:pPr marL="800100" lvl="1" indent="-342900">
              <a:lnSpc>
                <a:spcPct val="110000"/>
              </a:lnSpc>
              <a:buFontTx/>
              <a:buChar char="-"/>
              <a:defRPr/>
            </a:pPr>
            <a:r>
              <a:rPr lang="nl-NL" sz="2400" b="1" kern="0" dirty="0" err="1"/>
              <a:t>Consider</a:t>
            </a:r>
            <a:r>
              <a:rPr lang="nl-NL" sz="2400" b="1" kern="0" dirty="0"/>
              <a:t> </a:t>
            </a:r>
            <a:r>
              <a:rPr lang="nl-NL" sz="2400" b="1" kern="0" dirty="0" err="1"/>
              <a:t>read-copies</a:t>
            </a:r>
            <a:r>
              <a:rPr lang="nl-NL" sz="2400" b="1" kern="0" dirty="0"/>
              <a:t> </a:t>
            </a:r>
            <a:r>
              <a:rPr lang="nl-NL" sz="2400" b="1" kern="0" dirty="0" err="1"/>
              <a:t>for</a:t>
            </a:r>
            <a:r>
              <a:rPr lang="nl-NL" sz="2400" b="1" kern="0" dirty="0"/>
              <a:t> GET-</a:t>
            </a:r>
            <a:r>
              <a:rPr lang="nl-NL" sz="2400" b="1" kern="0" dirty="0" err="1"/>
              <a:t>only</a:t>
            </a:r>
            <a:r>
              <a:rPr lang="nl-NL" sz="2400" b="1" kern="0" dirty="0"/>
              <a:t> calls</a:t>
            </a:r>
          </a:p>
          <a:p>
            <a:pPr marL="800100" lvl="1" indent="-342900">
              <a:lnSpc>
                <a:spcPct val="110000"/>
              </a:lnSpc>
              <a:buFontTx/>
              <a:buChar char="-"/>
              <a:defRPr/>
            </a:pPr>
            <a:r>
              <a:rPr lang="nl-NL" sz="2400" b="1" kern="0" dirty="0" err="1"/>
              <a:t>Throttle</a:t>
            </a:r>
            <a:r>
              <a:rPr lang="nl-NL" sz="2400" b="1" kern="0" dirty="0"/>
              <a:t> App-level or DB-level, </a:t>
            </a:r>
            <a:r>
              <a:rPr lang="nl-NL" sz="2400" b="1" kern="0" dirty="0" err="1"/>
              <a:t>prevent</a:t>
            </a:r>
            <a:r>
              <a:rPr lang="nl-NL" sz="2400" b="1" kern="0" dirty="0"/>
              <a:t> </a:t>
            </a:r>
            <a:r>
              <a:rPr lang="nl-NL" sz="2400" b="1" kern="0" dirty="0" err="1"/>
              <a:t>overload</a:t>
            </a:r>
            <a:r>
              <a:rPr lang="nl-NL" sz="2400" b="1" kern="0" dirty="0"/>
              <a:t>.</a:t>
            </a:r>
          </a:p>
          <a:p>
            <a:pPr lvl="1">
              <a:lnSpc>
                <a:spcPct val="110000"/>
              </a:lnSpc>
              <a:defRPr/>
            </a:pPr>
            <a:endParaRPr lang="nl-NL" sz="2400" b="1" kern="0" dirty="0"/>
          </a:p>
          <a:p>
            <a:pPr lvl="1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129" y="1268760"/>
            <a:ext cx="2057371" cy="2880320"/>
          </a:xfrm>
          <a:prstGeom prst="rect">
            <a:avLst/>
          </a:prstGeom>
        </p:spPr>
      </p:pic>
      <p:pic>
        <p:nvPicPr>
          <p:cNvPr id="8" name="Picture 2" descr="Jurassic Park The big one Velociraptor Clever Girl logo&amp;quot; Poster by  SkygalSkywalker | Redbubble">
            <a:extLst>
              <a:ext uri="{FF2B5EF4-FFF2-40B4-BE49-F238E27FC236}">
                <a16:creationId xmlns:a16="http://schemas.microsoft.com/office/drawing/2014/main" id="{9AC3C690-2A3A-C146-B579-10E57442B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112" y="1380547"/>
            <a:ext cx="2773751" cy="370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30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08704" y="6481912"/>
            <a:ext cx="540568" cy="365125"/>
          </a:xfrm>
          <a:prstGeom prst="rect">
            <a:avLst/>
          </a:prstGeom>
          <a:noFill/>
        </p:spPr>
        <p:txBody>
          <a:bodyPr/>
          <a:lstStyle/>
          <a:p>
            <a:fld id="{B81527E0-0EBE-4133-8158-0776AE33A26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2711624" y="188641"/>
            <a:ext cx="5945188" cy="5635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/>
                <a:cs typeface="Arial"/>
              </a:rPr>
              <a:t>Analogy</a:t>
            </a:r>
            <a:r>
              <a:rPr lang="mr-IN" sz="2400" b="1" dirty="0">
                <a:latin typeface="Arial"/>
                <a:cs typeface="Arial"/>
              </a:rPr>
              <a:t>…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881313" y="6457950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Most of us could not carry the Dolmen.. That is why we bring the hammer + chisel to the stone..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(and the marketing </a:t>
            </a:r>
            <a:r>
              <a:rPr lang="en-US" sz="1000" dirty="0" err="1">
                <a:latin typeface="Lucida Sans Unicode" pitchFamily="34" charset="0"/>
              </a:rPr>
              <a:t>hashtags</a:t>
            </a:r>
            <a:r>
              <a:rPr lang="mr-IN" sz="1000" dirty="0">
                <a:latin typeface="Lucida Sans Unicode" pitchFamily="34" charset="0"/>
              </a:rPr>
              <a:t>…</a:t>
            </a:r>
            <a:r>
              <a:rPr lang="en-US" sz="1000" dirty="0">
                <a:latin typeface="Lucida Sans Unicode" pitchFamily="34" charset="0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129" y="1268761"/>
            <a:ext cx="2650231" cy="40750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704" y="1124745"/>
            <a:ext cx="3600400" cy="2566243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2567608" y="3501008"/>
            <a:ext cx="5256584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#</a:t>
            </a:r>
            <a:r>
              <a:rPr lang="nl-NL" sz="2400" b="1" kern="0" dirty="0" err="1"/>
              <a:t>SmartDB</a:t>
            </a: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#</a:t>
            </a:r>
            <a:r>
              <a:rPr lang="nl-NL" sz="2400" b="1" kern="0" dirty="0" err="1"/>
              <a:t>ConvergeDB</a:t>
            </a: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#BringCode2Data</a:t>
            </a:r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</p:txBody>
      </p:sp>
    </p:spTree>
    <p:extLst>
      <p:ext uri="{BB962C8B-B14F-4D97-AF65-F5344CB8AC3E}">
        <p14:creationId xmlns:p14="http://schemas.microsoft.com/office/powerpoint/2010/main" val="296763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</p:spPr>
        <p:txBody>
          <a:bodyPr/>
          <a:lstStyle/>
          <a:p>
            <a:fld id="{999F7180-E762-49F3-A975-02A69B24749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1992313" y="280988"/>
            <a:ext cx="6604000" cy="563562"/>
          </a:xfrm>
        </p:spPr>
        <p:txBody>
          <a:bodyPr>
            <a:normAutofit/>
          </a:bodyPr>
          <a:lstStyle/>
          <a:p>
            <a:pPr eaLnBrk="1" hangingPunct="1"/>
            <a:r>
              <a:rPr lang="nl-NL" sz="2400" b="1" dirty="0" err="1">
                <a:latin typeface="+mn-lt"/>
              </a:rPr>
              <a:t>Interesting</a:t>
            </a:r>
            <a:r>
              <a:rPr lang="nl-NL" sz="2400" b="1" dirty="0">
                <a:latin typeface="+mn-lt"/>
              </a:rPr>
              <a:t> </a:t>
            </a:r>
            <a:r>
              <a:rPr lang="nl-NL" sz="2400" b="1" dirty="0" err="1">
                <a:latin typeface="+mn-lt"/>
              </a:rPr>
              <a:t>times</a:t>
            </a:r>
            <a:r>
              <a:rPr lang="nl-NL" sz="2400" b="1" dirty="0">
                <a:latin typeface="+mn-lt"/>
              </a:rPr>
              <a:t> </a:t>
            </a:r>
            <a:r>
              <a:rPr lang="nl-NL" sz="2400" b="1" dirty="0" err="1">
                <a:latin typeface="+mn-lt"/>
              </a:rPr>
              <a:t>ahead</a:t>
            </a:r>
            <a:endParaRPr lang="en-US" sz="2400" b="1" dirty="0">
              <a:latin typeface="+mn-lt"/>
            </a:endParaRP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92314" y="1236155"/>
            <a:ext cx="7991475" cy="4751387"/>
          </a:xfrm>
        </p:spPr>
        <p:txBody>
          <a:bodyPr/>
          <a:lstStyle/>
          <a:p>
            <a:pPr eaLnBrk="1" hangingPunct="1"/>
            <a:r>
              <a:rPr lang="nl-NL" sz="2400" b="1" dirty="0" err="1"/>
              <a:t>Curious</a:t>
            </a:r>
            <a:r>
              <a:rPr lang="nl-NL" sz="2400" b="1" dirty="0"/>
              <a:t> </a:t>
            </a:r>
            <a:r>
              <a:rPr lang="nl-NL" sz="2400" b="1" dirty="0" err="1"/>
              <a:t>to</a:t>
            </a:r>
            <a:r>
              <a:rPr lang="nl-NL" sz="2400" b="1" dirty="0"/>
              <a:t> </a:t>
            </a:r>
            <a:r>
              <a:rPr lang="nl-NL" sz="2400" b="1" dirty="0" err="1"/>
              <a:t>see</a:t>
            </a:r>
            <a:r>
              <a:rPr lang="nl-NL" sz="2400" b="1" dirty="0"/>
              <a:t> </a:t>
            </a:r>
            <a:r>
              <a:rPr lang="nl-NL" sz="2400" b="1" dirty="0" err="1"/>
              <a:t>how</a:t>
            </a:r>
            <a:r>
              <a:rPr lang="nl-NL" sz="2400" b="1" dirty="0"/>
              <a:t> </a:t>
            </a:r>
            <a:r>
              <a:rPr lang="nl-NL" sz="2400" b="1" dirty="0" err="1"/>
              <a:t>this</a:t>
            </a:r>
            <a:r>
              <a:rPr lang="nl-NL" sz="2400" b="1" dirty="0"/>
              <a:t> </a:t>
            </a:r>
            <a:r>
              <a:rPr lang="nl-NL" sz="2400" b="1" dirty="0" err="1"/>
              <a:t>will</a:t>
            </a:r>
            <a:r>
              <a:rPr lang="nl-NL" sz="2400" b="1" dirty="0"/>
              <a:t> </a:t>
            </a:r>
            <a:r>
              <a:rPr lang="nl-NL" sz="2400" b="1" dirty="0" err="1"/>
              <a:t>develop</a:t>
            </a:r>
            <a:endParaRPr lang="nl-NL" sz="2400" b="1" dirty="0"/>
          </a:p>
          <a:p>
            <a:pPr eaLnBrk="1" hangingPunct="1"/>
            <a:endParaRPr lang="nl-NL" sz="2400" b="1" dirty="0"/>
          </a:p>
          <a:p>
            <a:pPr eaLnBrk="1" hangingPunct="1"/>
            <a:r>
              <a:rPr lang="nl-NL" sz="2400" b="1" dirty="0" err="1"/>
              <a:t>NewSQL</a:t>
            </a:r>
            <a:r>
              <a:rPr lang="nl-NL" sz="2400" b="1" dirty="0"/>
              <a:t> : </a:t>
            </a:r>
            <a:r>
              <a:rPr lang="nl-NL" sz="2400" b="1" dirty="0" err="1"/>
              <a:t>Supersize</a:t>
            </a:r>
            <a:r>
              <a:rPr lang="nl-NL" sz="2400" b="1" dirty="0"/>
              <a:t>, Distributed DB ?</a:t>
            </a:r>
          </a:p>
          <a:p>
            <a:pPr lvl="1" eaLnBrk="1" hangingPunct="1"/>
            <a:endParaRPr lang="nl-NL" b="1" dirty="0"/>
          </a:p>
          <a:p>
            <a:pPr eaLnBrk="1" hangingPunct="1"/>
            <a:r>
              <a:rPr lang="nl-NL" sz="2400" b="1" dirty="0" err="1"/>
              <a:t>Many</a:t>
            </a:r>
            <a:r>
              <a:rPr lang="nl-NL" sz="2400" b="1" dirty="0"/>
              <a:t> New systems...</a:t>
            </a:r>
          </a:p>
          <a:p>
            <a:pPr lvl="1"/>
            <a:r>
              <a:rPr lang="nl-NL" b="1" dirty="0"/>
              <a:t>Do </a:t>
            </a:r>
            <a:r>
              <a:rPr lang="nl-NL" b="1" dirty="0" err="1"/>
              <a:t>you</a:t>
            </a:r>
            <a:r>
              <a:rPr lang="nl-NL" b="1" dirty="0"/>
              <a:t> </a:t>
            </a:r>
            <a:r>
              <a:rPr lang="nl-NL" b="1" dirty="0" err="1"/>
              <a:t>agree</a:t>
            </a:r>
            <a:r>
              <a:rPr lang="nl-NL" b="1" dirty="0"/>
              <a:t> </a:t>
            </a:r>
            <a:r>
              <a:rPr lang="nl-NL" b="1" dirty="0" err="1"/>
              <a:t>with</a:t>
            </a:r>
            <a:r>
              <a:rPr lang="nl-NL" b="1" dirty="0"/>
              <a:t> </a:t>
            </a:r>
            <a:r>
              <a:rPr lang="nl-NL" b="1" dirty="0" err="1"/>
              <a:t>my</a:t>
            </a:r>
            <a:r>
              <a:rPr lang="nl-NL" b="1" dirty="0"/>
              <a:t> </a:t>
            </a:r>
            <a:r>
              <a:rPr lang="nl-NL" b="1" dirty="0" err="1"/>
              <a:t>ideas</a:t>
            </a:r>
            <a:r>
              <a:rPr lang="nl-NL" b="1" dirty="0"/>
              <a:t> ? 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sz="2600" b="1" dirty="0"/>
              <a:t>Discuss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What are </a:t>
            </a:r>
            <a:r>
              <a:rPr lang="en-US" b="1" dirty="0" err="1"/>
              <a:t>Mircroservices</a:t>
            </a:r>
            <a:r>
              <a:rPr lang="en-US" b="1" dirty="0"/>
              <a:t> like next year ? </a:t>
            </a:r>
          </a:p>
          <a:p>
            <a:pPr eaLnBrk="1" hangingPunct="1"/>
            <a:endParaRPr lang="nl-NL" sz="2400" b="1" dirty="0"/>
          </a:p>
        </p:txBody>
      </p:sp>
      <p:sp>
        <p:nvSpPr>
          <p:cNvPr id="31749" name="Text Box 4"/>
          <p:cNvSpPr txBox="1">
            <a:spLocks noChangeArrowheads="1"/>
          </p:cNvSpPr>
          <p:nvPr/>
        </p:nvSpPr>
        <p:spPr bwMode="auto">
          <a:xfrm>
            <a:off x="2783632" y="6451600"/>
            <a:ext cx="6840760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Watch this space… Lots of interesting new features + tricks.   </a:t>
            </a:r>
            <a:r>
              <a:rPr lang="en-US" sz="1000" dirty="0" err="1">
                <a:latin typeface="Lucida Sans Unicode" pitchFamily="34" charset="0"/>
              </a:rPr>
              <a:t>Dinos</a:t>
            </a:r>
            <a:r>
              <a:rPr lang="en-US" sz="1000" dirty="0">
                <a:latin typeface="Lucida Sans Unicode" pitchFamily="34" charset="0"/>
              </a:rPr>
              <a:t> didn’t go away, Birds still here.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Would love to test some of those for Real… But. Beware of over-engineering.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79E914-A03D-6B4E-B09C-ED8049FC7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201" y="1203325"/>
            <a:ext cx="2691561" cy="2369691"/>
          </a:xfrm>
          <a:prstGeom prst="rect">
            <a:avLst/>
          </a:prstGeom>
        </p:spPr>
      </p:pic>
      <p:pic>
        <p:nvPicPr>
          <p:cNvPr id="4" name="Picture 3" descr="A flock of birds flying&#10;&#10;Description automatically generated with medium confidence">
            <a:extLst>
              <a:ext uri="{FF2B5EF4-FFF2-40B4-BE49-F238E27FC236}">
                <a16:creationId xmlns:a16="http://schemas.microsoft.com/office/drawing/2014/main" id="{019BB878-8DA3-4C43-97D7-60E4040F1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315" y="1853783"/>
            <a:ext cx="9144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245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 build="p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</p:spPr>
        <p:txBody>
          <a:bodyPr/>
          <a:lstStyle/>
          <a:p>
            <a:fld id="{C1A1AFF7-46E6-420D-BBDD-6459FC8E7CB3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3086100" y="306374"/>
            <a:ext cx="4675800" cy="56356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+mn-lt"/>
              </a:rPr>
              <a:t>Don’t Take my word for it…</a:t>
            </a:r>
          </a:p>
        </p:txBody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06601" y="1266480"/>
            <a:ext cx="7534275" cy="4721585"/>
          </a:xfrm>
          <a:noFill/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400" b="1" dirty="0"/>
              <a:t>Google </a:t>
            </a:r>
            <a:r>
              <a:rPr lang="en-US" sz="2400" b="1"/>
              <a:t>and RTFMs</a:t>
            </a:r>
          </a:p>
          <a:p>
            <a:pPr eaLnBrk="1" hangingPunct="1">
              <a:buFontTx/>
              <a:buNone/>
            </a:pPr>
            <a:endParaRPr lang="en-GB" sz="2400" b="1" dirty="0"/>
          </a:p>
          <a:p>
            <a:pPr eaLnBrk="1" hangingPunct="1">
              <a:buFontTx/>
              <a:buNone/>
            </a:pPr>
            <a:r>
              <a:rPr lang="nl-NL" sz="2400" b="1" dirty="0" err="1"/>
              <a:t>Simplicity</a:t>
            </a:r>
            <a:endParaRPr lang="nl-NL" sz="2400" b="1" dirty="0"/>
          </a:p>
          <a:p>
            <a:pPr lvl="1" eaLnBrk="1" hangingPunct="1"/>
            <a:r>
              <a:rPr lang="nl-NL" b="1" dirty="0"/>
              <a:t>In case of </a:t>
            </a:r>
            <a:r>
              <a:rPr lang="nl-NL" b="1" dirty="0" err="1"/>
              <a:t>doubt</a:t>
            </a:r>
            <a:r>
              <a:rPr lang="nl-NL" b="1" dirty="0"/>
              <a:t>: </a:t>
            </a:r>
            <a:r>
              <a:rPr lang="nl-NL" b="1" dirty="0" err="1"/>
              <a:t>Simplify</a:t>
            </a:r>
            <a:r>
              <a:rPr lang="nl-NL" b="1" dirty="0"/>
              <a:t>!</a:t>
            </a:r>
          </a:p>
          <a:p>
            <a:pPr lvl="1" eaLnBrk="1" hangingPunct="1"/>
            <a:r>
              <a:rPr lang="nl-NL" b="1" dirty="0" err="1"/>
              <a:t>Less</a:t>
            </a:r>
            <a:r>
              <a:rPr lang="nl-NL" b="1" dirty="0"/>
              <a:t> </a:t>
            </a:r>
            <a:r>
              <a:rPr lang="nl-NL" b="1" dirty="0" err="1"/>
              <a:t>components</a:t>
            </a:r>
            <a:r>
              <a:rPr lang="nl-NL" b="1" dirty="0"/>
              <a:t>… </a:t>
            </a:r>
          </a:p>
          <a:p>
            <a:pPr lvl="1" eaLnBrk="1" hangingPunct="1"/>
            <a:endParaRPr lang="nl-NL" b="1" dirty="0"/>
          </a:p>
          <a:p>
            <a:pPr eaLnBrk="1" hangingPunct="1">
              <a:buNone/>
            </a:pPr>
            <a:r>
              <a:rPr lang="en-US" sz="2400" b="1" u="sng" dirty="0">
                <a:solidFill>
                  <a:srgbClr val="0033CC"/>
                </a:solidFill>
              </a:rPr>
              <a:t>Simple Oracle </a:t>
            </a:r>
            <a:r>
              <a:rPr lang="en-US" sz="2400" b="1" u="sng" dirty="0" err="1">
                <a:solidFill>
                  <a:srgbClr val="0033CC"/>
                </a:solidFill>
              </a:rPr>
              <a:t>Dba</a:t>
            </a:r>
            <a:r>
              <a:rPr lang="en-US" sz="2400" b="1" u="sng" dirty="0">
                <a:solidFill>
                  <a:srgbClr val="0033CC"/>
                </a:solidFill>
              </a:rPr>
              <a:t> . Blogspot . com</a:t>
            </a:r>
            <a:r>
              <a:rPr lang="en-US" sz="2400" b="1" dirty="0"/>
              <a:t>  </a:t>
            </a:r>
          </a:p>
          <a:p>
            <a:pPr eaLnBrk="1" hangingPunct="1">
              <a:buNone/>
            </a:pPr>
            <a:r>
              <a:rPr lang="en-US" sz="2400" b="1" u="sng" dirty="0">
                <a:solidFill>
                  <a:srgbClr val="0033CC"/>
                </a:solidFill>
              </a:rPr>
              <a:t>@</a:t>
            </a:r>
            <a:r>
              <a:rPr lang="en-US" sz="2400" b="1" u="sng" dirty="0" err="1">
                <a:solidFill>
                  <a:srgbClr val="0033CC"/>
                </a:solidFill>
              </a:rPr>
              <a:t>pdevisser</a:t>
            </a:r>
            <a:r>
              <a:rPr lang="en-US" sz="2400" b="1" dirty="0"/>
              <a:t>      			(twitter)</a:t>
            </a:r>
          </a:p>
        </p:txBody>
      </p:sp>
      <p:sp>
        <p:nvSpPr>
          <p:cNvPr id="32773" name="Text Box 4"/>
          <p:cNvSpPr txBox="1">
            <a:spLocks noChangeArrowheads="1"/>
          </p:cNvSpPr>
          <p:nvPr/>
        </p:nvSpPr>
        <p:spPr bwMode="auto">
          <a:xfrm>
            <a:off x="8883651" y="1851026"/>
            <a:ext cx="1346331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85738" indent="-185738"/>
            <a:r>
              <a:rPr lang="en-US" sz="2400"/>
              <a:t>Firefox</a:t>
            </a:r>
          </a:p>
          <a:p>
            <a:pPr marL="185738" indent="-185738"/>
            <a:endParaRPr lang="en-US" sz="2400"/>
          </a:p>
          <a:p>
            <a:pPr marL="185738" indent="-185738"/>
            <a:r>
              <a:rPr lang="en-US" sz="2400"/>
              <a:t>literature</a:t>
            </a:r>
          </a:p>
        </p:txBody>
      </p:sp>
      <p:pic>
        <p:nvPicPr>
          <p:cNvPr id="32774" name="Picture 5" descr="Firefox 1.5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88389" y="1341438"/>
            <a:ext cx="170497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9686" name="Picture 6" descr="goethe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472488" y="3357564"/>
            <a:ext cx="1905000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9687" name="Text Box 7"/>
          <p:cNvSpPr txBox="1">
            <a:spLocks noChangeArrowheads="1"/>
          </p:cNvSpPr>
          <p:nvPr/>
        </p:nvSpPr>
        <p:spPr bwMode="auto">
          <a:xfrm>
            <a:off x="1991544" y="5229201"/>
            <a:ext cx="6446044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5738" indent="-185738"/>
            <a:r>
              <a:rPr lang="en-US" sz="2400" b="1" dirty="0">
                <a:latin typeface="Trebuchet MS"/>
                <a:cs typeface="Trebuchet MS"/>
              </a:rPr>
              <a:t>Goethe ___________________	(simplicity)</a:t>
            </a:r>
          </a:p>
        </p:txBody>
      </p:sp>
      <p:sp>
        <p:nvSpPr>
          <p:cNvPr id="32777" name="Text Box 4"/>
          <p:cNvSpPr txBox="1">
            <a:spLocks noChangeArrowheads="1"/>
          </p:cNvSpPr>
          <p:nvPr/>
        </p:nvSpPr>
        <p:spPr bwMode="auto">
          <a:xfrm>
            <a:off x="2783632" y="6451600"/>
            <a:ext cx="684076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Majority of time I I have been WRONG.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So go see for yourself  - but don’t complicate life.</a:t>
            </a:r>
          </a:p>
        </p:txBody>
      </p:sp>
    </p:spTree>
    <p:extLst>
      <p:ext uri="{BB962C8B-B14F-4D97-AF65-F5344CB8AC3E}">
        <p14:creationId xmlns:p14="http://schemas.microsoft.com/office/powerpoint/2010/main" val="74268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99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99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3" grpId="0" build="p"/>
      <p:bldP spid="19968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</p:spPr>
        <p:txBody>
          <a:bodyPr/>
          <a:lstStyle/>
          <a:p>
            <a:fld id="{6D599BD0-85FB-4052-A5B1-A309D4EB83F2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2737644" y="286545"/>
            <a:ext cx="6127750" cy="563562"/>
          </a:xfrm>
        </p:spPr>
        <p:txBody>
          <a:bodyPr>
            <a:noAutofit/>
          </a:bodyPr>
          <a:lstStyle/>
          <a:p>
            <a:pPr eaLnBrk="1" hangingPunct="1"/>
            <a:r>
              <a:rPr lang="en-US" sz="2400" b="1" dirty="0"/>
              <a:t>Quick Q &amp; A  (3 </a:t>
            </a:r>
            <a:r>
              <a:rPr lang="en-US" sz="2400" b="1"/>
              <a:t>min ) 3 </a:t>
            </a:r>
            <a:r>
              <a:rPr lang="en-US" sz="2400" b="1" dirty="0"/>
              <a:t>.. 2 .. 1 .. Zero</a:t>
            </a:r>
          </a:p>
        </p:txBody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z="2400" b="1" dirty="0"/>
          </a:p>
          <a:p>
            <a:pPr eaLnBrk="1" hangingPunct="1"/>
            <a:r>
              <a:rPr lang="en-US" sz="2400" b="1" dirty="0"/>
              <a:t>Questions ?</a:t>
            </a:r>
          </a:p>
          <a:p>
            <a:pPr eaLnBrk="1" hangingPunct="1"/>
            <a:endParaRPr lang="en-US" sz="2400" b="1" dirty="0"/>
          </a:p>
          <a:p>
            <a:pPr eaLnBrk="1" hangingPunct="1"/>
            <a:r>
              <a:rPr lang="en-US" sz="2400" b="1" dirty="0"/>
              <a:t>Reactions ?</a:t>
            </a:r>
          </a:p>
          <a:p>
            <a:pPr eaLnBrk="1" hangingPunct="1"/>
            <a:endParaRPr lang="en-US" sz="2400" b="1" dirty="0"/>
          </a:p>
          <a:p>
            <a:pPr eaLnBrk="1" hangingPunct="1"/>
            <a:r>
              <a:rPr lang="en-US" sz="2400" b="1" dirty="0"/>
              <a:t>Experiences from the audience ?</a:t>
            </a:r>
          </a:p>
          <a:p>
            <a:pPr eaLnBrk="1" hangingPunct="1"/>
            <a:endParaRPr lang="en-US" sz="2400" b="1" dirty="0"/>
          </a:p>
          <a:p>
            <a:pPr eaLnBrk="1" hangingPunct="1"/>
            <a:r>
              <a:rPr lang="en-US" sz="2400" b="1" dirty="0"/>
              <a:t>@</a:t>
            </a:r>
            <a:r>
              <a:rPr lang="en-US" sz="2400" b="1" dirty="0" err="1"/>
              <a:t>pdevisser</a:t>
            </a:r>
            <a:r>
              <a:rPr lang="en-US" sz="2400" b="1" dirty="0"/>
              <a:t>   (twitter..)</a:t>
            </a:r>
          </a:p>
          <a:p>
            <a:pPr eaLnBrk="1" hangingPunct="1"/>
            <a:endParaRPr lang="en-US" sz="2400" b="1" dirty="0"/>
          </a:p>
        </p:txBody>
      </p:sp>
      <p:pic>
        <p:nvPicPr>
          <p:cNvPr id="33797" name="Picture 4" descr="targe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08888" y="2924176"/>
            <a:ext cx="2805112" cy="313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7637" name="Picture 5" descr="hole4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328025" y="3860801"/>
            <a:ext cx="1074738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9" name="Text Box 4"/>
          <p:cNvSpPr txBox="1">
            <a:spLocks noChangeArrowheads="1"/>
          </p:cNvSpPr>
          <p:nvPr/>
        </p:nvSpPr>
        <p:spPr bwMode="auto">
          <a:xfrm>
            <a:off x="2783633" y="6451600"/>
            <a:ext cx="6454775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>
                <a:latin typeface="Lucida Sans Unicode" pitchFamily="34" charset="0"/>
              </a:rPr>
              <a:t>Question and Answer time. Discussion welcome		(what about that Razor?)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>
                <a:latin typeface="Lucida Sans Unicode" pitchFamily="34" charset="0"/>
              </a:rPr>
              <a:t>Teach me something: Tell me where you do NOT AGREE.</a:t>
            </a:r>
          </a:p>
        </p:txBody>
      </p:sp>
    </p:spTree>
    <p:extLst>
      <p:ext uri="{BB962C8B-B14F-4D97-AF65-F5344CB8AC3E}">
        <p14:creationId xmlns:p14="http://schemas.microsoft.com/office/powerpoint/2010/main" val="195119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ricoche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3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08704" y="6481912"/>
            <a:ext cx="540568" cy="365125"/>
          </a:xfrm>
          <a:prstGeom prst="rect">
            <a:avLst/>
          </a:prstGeom>
          <a:noFill/>
        </p:spPr>
        <p:txBody>
          <a:bodyPr/>
          <a:lstStyle/>
          <a:p>
            <a:fld id="{B81527E0-0EBE-4133-8158-0776AE33A26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2711624" y="188641"/>
            <a:ext cx="5945188" cy="5635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/>
                <a:cs typeface="Arial"/>
              </a:rPr>
              <a:t>Blank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881313" y="6457950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Somehow, the unit and </a:t>
            </a:r>
            <a:r>
              <a:rPr lang="en-US" sz="1000" dirty="0" err="1">
                <a:latin typeface="Lucida Sans Unicode" pitchFamily="34" charset="0"/>
              </a:rPr>
              <a:t>concidiont</a:t>
            </a:r>
            <a:r>
              <a:rPr lang="en-US" sz="1000" dirty="0">
                <a:latin typeface="Lucida Sans Unicode" pitchFamily="34" charset="0"/>
              </a:rPr>
              <a:t> of “database” got determined by the vendor, not by the customer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A</a:t>
            </a:r>
            <a:r>
              <a:rPr lang="nl-NL" sz="1000" dirty="0" err="1">
                <a:latin typeface="Lucida Sans Unicode" pitchFamily="34" charset="0"/>
              </a:rPr>
              <a:t>nd</a:t>
            </a:r>
            <a:r>
              <a:rPr lang="nl-NL" sz="1000" dirty="0">
                <a:latin typeface="Lucida Sans Unicode" pitchFamily="34" charset="0"/>
              </a:rPr>
              <a:t> </a:t>
            </a:r>
            <a:r>
              <a:rPr lang="nl-NL" sz="1000" dirty="0" err="1">
                <a:latin typeface="Lucida Sans Unicode" pitchFamily="34" charset="0"/>
              </a:rPr>
              <a:t>vendor</a:t>
            </a:r>
            <a:r>
              <a:rPr lang="nl-NL" sz="1000" dirty="0">
                <a:latin typeface="Lucida Sans Unicode" pitchFamily="34" charset="0"/>
              </a:rPr>
              <a:t> </a:t>
            </a:r>
            <a:r>
              <a:rPr lang="nl-NL" sz="1000" dirty="0" err="1">
                <a:latin typeface="Lucida Sans Unicode" pitchFamily="34" charset="0"/>
              </a:rPr>
              <a:t>now</a:t>
            </a:r>
            <a:r>
              <a:rPr lang="nl-NL" sz="1000" dirty="0">
                <a:latin typeface="Lucida Sans Unicode" pitchFamily="34" charset="0"/>
              </a:rPr>
              <a:t> has </a:t>
            </a:r>
            <a:r>
              <a:rPr lang="nl-NL" sz="1000" dirty="0" err="1">
                <a:latin typeface="Lucida Sans Unicode" pitchFamily="34" charset="0"/>
              </a:rPr>
              <a:t>us</a:t>
            </a:r>
            <a:r>
              <a:rPr lang="nl-NL" sz="1000" dirty="0">
                <a:latin typeface="Lucida Sans Unicode" pitchFamily="34" charset="0"/>
              </a:rPr>
              <a:t> y the </a:t>
            </a:r>
            <a:r>
              <a:rPr lang="nl-NL" sz="1000" dirty="0" err="1">
                <a:latin typeface="Lucida Sans Unicode" pitchFamily="34" charset="0"/>
              </a:rPr>
              <a:t>balls</a:t>
            </a:r>
            <a:endParaRPr lang="en-US" sz="1000" dirty="0">
              <a:latin typeface="Lucida Sans Unicode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738314" y="1214439"/>
            <a:ext cx="8320087" cy="480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 algn="ctr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 algn="ctr">
              <a:lnSpc>
                <a:spcPct val="110000"/>
              </a:lnSpc>
              <a:defRPr/>
            </a:pPr>
            <a:r>
              <a:rPr lang="nl-NL" sz="2400" b="1" kern="0" dirty="0"/>
              <a:t>End  -  </a:t>
            </a:r>
            <a:r>
              <a:rPr lang="nl-NL" sz="2400" b="1" kern="0" dirty="0" err="1"/>
              <a:t>This</a:t>
            </a:r>
            <a:r>
              <a:rPr lang="nl-NL" sz="2400" b="1" kern="0" dirty="0"/>
              <a:t> slide </a:t>
            </a:r>
            <a:r>
              <a:rPr lang="nl-NL" sz="2400" b="1" kern="0" dirty="0" err="1"/>
              <a:t>intentionally</a:t>
            </a:r>
            <a:r>
              <a:rPr lang="nl-NL" sz="2400" b="1" kern="0" dirty="0"/>
              <a:t> </a:t>
            </a:r>
            <a:r>
              <a:rPr lang="nl-NL" sz="2400" b="1" kern="0" dirty="0" err="1"/>
              <a:t>left</a:t>
            </a:r>
            <a:r>
              <a:rPr lang="nl-NL" sz="2400" b="1" kern="0" dirty="0"/>
              <a:t> Blank</a:t>
            </a:r>
            <a:r>
              <a:rPr lang="mr-IN" sz="2400" b="1" kern="0" dirty="0"/>
              <a:t>…</a:t>
            </a: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</p:txBody>
      </p:sp>
    </p:spTree>
    <p:extLst>
      <p:ext uri="{BB962C8B-B14F-4D97-AF65-F5344CB8AC3E}">
        <p14:creationId xmlns:p14="http://schemas.microsoft.com/office/powerpoint/2010/main" val="212730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/>
        </p:nvSpPr>
        <p:spPr>
          <a:xfrm>
            <a:off x="1847528" y="1628800"/>
            <a:ext cx="6853500" cy="34563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nl-NL" sz="3600" b="1" dirty="0"/>
              <a:t>Microservices</a:t>
            </a:r>
            <a:endParaRPr lang="en-US" sz="3600" b="1" dirty="0"/>
          </a:p>
          <a:p>
            <a:pPr algn="ctr"/>
            <a:r>
              <a:rPr lang="nl-NL" sz="3600" b="1" dirty="0" err="1"/>
              <a:t>and</a:t>
            </a:r>
            <a:r>
              <a:rPr lang="nl-NL" sz="3600" b="1" dirty="0"/>
              <a:t> Databases…</a:t>
            </a:r>
          </a:p>
          <a:p>
            <a:pPr algn="ctr"/>
            <a:endParaRPr lang="nl-NL" sz="3600" dirty="0"/>
          </a:p>
          <a:p>
            <a:pPr algn="ctr"/>
            <a:r>
              <a:rPr lang="nl-NL" b="1" dirty="0"/>
              <a:t>Piet de Visser</a:t>
            </a:r>
          </a:p>
          <a:p>
            <a:pPr algn="ctr"/>
            <a:r>
              <a:rPr lang="nl-NL" dirty="0"/>
              <a:t>Simple DBA</a:t>
            </a:r>
            <a:endParaRPr lang="ru" b="1" dirty="0"/>
          </a:p>
        </p:txBody>
      </p:sp>
      <p:sp>
        <p:nvSpPr>
          <p:cNvPr id="76" name="Shape 76"/>
          <p:cNvSpPr txBox="1"/>
          <p:nvPr/>
        </p:nvSpPr>
        <p:spPr>
          <a:xfrm>
            <a:off x="1547664" y="155749"/>
            <a:ext cx="3634500" cy="97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dirty="0"/>
              <a:t>Piet de Visser - </a:t>
            </a:r>
            <a:r>
              <a:rPr lang="en-US" b="1" dirty="0"/>
              <a:t>PDVBV</a:t>
            </a:r>
            <a:endParaRPr lang="ru" b="1" dirty="0"/>
          </a:p>
        </p:txBody>
      </p:sp>
      <p:pic>
        <p:nvPicPr>
          <p:cNvPr id="3" name="Picture 2" descr="pdv_profile_linkedi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0375" cy="1268761"/>
          </a:xfrm>
          <a:prstGeom prst="rect">
            <a:avLst/>
          </a:prstGeom>
        </p:spPr>
      </p:pic>
      <p:sp>
        <p:nvSpPr>
          <p:cNvPr id="9" name="Shape 76"/>
          <p:cNvSpPr txBox="1"/>
          <p:nvPr/>
        </p:nvSpPr>
        <p:spPr>
          <a:xfrm>
            <a:off x="3090417" y="5093689"/>
            <a:ext cx="4335740" cy="97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lang="ru" b="1" dirty="0"/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2855914" y="6451600"/>
            <a:ext cx="604837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 err="1">
                <a:latin typeface="Lucida Sans Unicode" pitchFamily="34" charset="0"/>
              </a:rPr>
              <a:t>Microservices</a:t>
            </a:r>
            <a:r>
              <a:rPr lang="en-US" sz="1000" dirty="0">
                <a:latin typeface="Lucida Sans Unicode" pitchFamily="34" charset="0"/>
              </a:rPr>
              <a:t> and Databases. A few ideas on how they can work, My real life is riding a motorcycle: Closest I’ve been to Moscow was </a:t>
            </a:r>
            <a:r>
              <a:rPr lang="en-US" sz="1000" dirty="0" err="1">
                <a:latin typeface="Lucida Sans Unicode" pitchFamily="34" charset="0"/>
              </a:rPr>
              <a:t>Narva</a:t>
            </a:r>
            <a:r>
              <a:rPr lang="en-US" sz="1000" dirty="0">
                <a:latin typeface="Lucida Sans Unicode" pitchFamily="34" charset="0"/>
              </a:rPr>
              <a:t> to </a:t>
            </a:r>
            <a:r>
              <a:rPr lang="en-US" sz="1000" dirty="0" err="1">
                <a:latin typeface="Lucida Sans Unicode" pitchFamily="34" charset="0"/>
              </a:rPr>
              <a:t>Daugapils</a:t>
            </a:r>
            <a:r>
              <a:rPr lang="en-US" sz="1000" dirty="0">
                <a:latin typeface="Lucida Sans Unicode" pitchFamily="34" charset="0"/>
              </a:rPr>
              <a:t>, only 750km.</a:t>
            </a:r>
          </a:p>
        </p:txBody>
      </p:sp>
      <p:pic>
        <p:nvPicPr>
          <p:cNvPr id="7" name="Picture 6" descr="Screenshot 2021-07-05 at 09.09.4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517" y="1750131"/>
            <a:ext cx="7236296" cy="41957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47AEB7-88AA-1A45-BCCB-EA059F604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528" y="155749"/>
            <a:ext cx="8208579" cy="615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7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</p:spPr>
        <p:txBody>
          <a:bodyPr/>
          <a:lstStyle/>
          <a:p>
            <a:fld id="{B08A77AE-5EA9-4E74-A0AF-EB6396E0CBC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2999657" y="260648"/>
            <a:ext cx="5945187" cy="56356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/>
              <a:t>Agenda 	(approx 45 minutes)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74825" y="1268761"/>
            <a:ext cx="8642350" cy="4957355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 dirty="0"/>
              <a:t>History 				(nah, KISS…)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400" b="1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 dirty="0"/>
              <a:t>Microservices 				(decoupled…)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400" b="1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 dirty="0"/>
              <a:t>State / Less	/ #</a:t>
            </a:r>
            <a:r>
              <a:rPr lang="en-US" sz="2400" b="1" dirty="0" err="1"/>
              <a:t>SmartDB</a:t>
            </a:r>
            <a:r>
              <a:rPr lang="en-US" sz="2400" b="1" dirty="0"/>
              <a:t>…		(huh?)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400" b="1" dirty="0"/>
          </a:p>
          <a:p>
            <a:pPr eaLnBrk="1" hangingPunct="1">
              <a:lnSpc>
                <a:spcPct val="80000"/>
              </a:lnSpc>
              <a:buNone/>
            </a:pPr>
            <a:r>
              <a:rPr lang="en-US" sz="2400" b="1" dirty="0"/>
              <a:t>Some Ideas 				(ok, but…)</a:t>
            </a:r>
          </a:p>
          <a:p>
            <a:pPr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>
              <a:lnSpc>
                <a:spcPct val="80000"/>
              </a:lnSpc>
              <a:buNone/>
            </a:pPr>
            <a:r>
              <a:rPr lang="en-US" sz="2400" b="1" dirty="0"/>
              <a:t>PG					(PL/</a:t>
            </a:r>
            <a:r>
              <a:rPr lang="en-US" sz="2400" b="1" dirty="0" err="1"/>
              <a:t>pgSQL</a:t>
            </a:r>
            <a:r>
              <a:rPr lang="en-US" sz="2400" b="1" dirty="0"/>
              <a:t>)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sz="2400" b="1" dirty="0"/>
              <a:t>Oracle					(PL/SQL)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 dirty="0" err="1"/>
              <a:t>YugaDB</a:t>
            </a:r>
            <a:r>
              <a:rPr lang="en-US" sz="2400" b="1" dirty="0"/>
              <a:t>, </a:t>
            </a:r>
            <a:r>
              <a:rPr lang="en-US" sz="2400" b="1" dirty="0" err="1"/>
              <a:t>CockroachDB</a:t>
            </a:r>
            <a:r>
              <a:rPr lang="en-US" sz="2400" b="1" dirty="0"/>
              <a:t>, SQLite 	(</a:t>
            </a:r>
            <a:r>
              <a:rPr lang="en-US" sz="2400" b="1" dirty="0" err="1"/>
              <a:t>Chcek</a:t>
            </a:r>
            <a:r>
              <a:rPr lang="en-US" sz="2400" b="1" dirty="0"/>
              <a:t>, Test, verify</a:t>
            </a:r>
            <a:r>
              <a:rPr lang="mr-IN" sz="2400" b="1" dirty="0"/>
              <a:t>…</a:t>
            </a:r>
            <a:r>
              <a:rPr lang="en-US" sz="2400" b="1" dirty="0"/>
              <a:t>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400" b="1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 dirty="0"/>
              <a:t>10 min Discussion			(Do Challenge!)</a:t>
            </a:r>
          </a:p>
        </p:txBody>
      </p:sp>
      <p:pic>
        <p:nvPicPr>
          <p:cNvPr id="4101" name="Picture 4" descr="dayCa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92345" y="2348880"/>
            <a:ext cx="1986833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2855914" y="6451600"/>
            <a:ext cx="588327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Agenda. What you need to know.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You can still leave..</a:t>
            </a:r>
          </a:p>
        </p:txBody>
      </p:sp>
      <p:pic>
        <p:nvPicPr>
          <p:cNvPr id="3" name="Picture 2" descr="A picture containing reptile, tree, dinosaur, outdoor&#10;&#10;Description automatically generated">
            <a:extLst>
              <a:ext uri="{FF2B5EF4-FFF2-40B4-BE49-F238E27FC236}">
                <a16:creationId xmlns:a16="http://schemas.microsoft.com/office/drawing/2014/main" id="{19EEAAB2-A6C8-024B-939F-35464F9F0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5987" y="1049694"/>
            <a:ext cx="9666505" cy="483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08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08704" y="6481912"/>
            <a:ext cx="540568" cy="365125"/>
          </a:xfrm>
          <a:prstGeom prst="rect">
            <a:avLst/>
          </a:prstGeom>
          <a:noFill/>
        </p:spPr>
        <p:txBody>
          <a:bodyPr/>
          <a:lstStyle/>
          <a:p>
            <a:fld id="{B81527E0-0EBE-4133-8158-0776AE33A26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2495600" y="260649"/>
            <a:ext cx="5945188" cy="5635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/>
                <a:cs typeface="Arial"/>
              </a:rPr>
              <a:t>Microservices – Great Concept.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881313" y="6457950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Q+D </a:t>
            </a:r>
            <a:r>
              <a:rPr lang="en-US" sz="1000" dirty="0" err="1">
                <a:latin typeface="Lucida Sans Unicode" pitchFamily="34" charset="0"/>
              </a:rPr>
              <a:t>Microservices</a:t>
            </a:r>
            <a:r>
              <a:rPr lang="en-US" sz="1000" dirty="0">
                <a:latin typeface="Lucida Sans Unicode" pitchFamily="34" charset="0"/>
              </a:rPr>
              <a:t> de-coupling, scalable..(</a:t>
            </a:r>
            <a:r>
              <a:rPr lang="en-US" sz="1000" dirty="0" err="1">
                <a:latin typeface="Lucida Sans Unicode" pitchFamily="34" charset="0"/>
              </a:rPr>
              <a:t>SingleTask</a:t>
            </a:r>
            <a:r>
              <a:rPr lang="en-US" sz="1000" dirty="0">
                <a:latin typeface="Lucida Sans Unicode" pitchFamily="34" charset="0"/>
              </a:rPr>
              <a:t>, </a:t>
            </a:r>
            <a:r>
              <a:rPr lang="en-US" sz="1000" dirty="0" err="1">
                <a:latin typeface="Lucida Sans Unicode" pitchFamily="34" charset="0"/>
              </a:rPr>
              <a:t>OpenExt</a:t>
            </a:r>
            <a:r>
              <a:rPr lang="en-US" sz="1000" dirty="0">
                <a:latin typeface="Lucida Sans Unicode" pitchFamily="34" charset="0"/>
              </a:rPr>
              <a:t>, </a:t>
            </a:r>
            <a:r>
              <a:rPr lang="en-US" sz="1000" dirty="0" err="1">
                <a:latin typeface="Lucida Sans Unicode" pitchFamily="34" charset="0"/>
              </a:rPr>
              <a:t>Liskovsubst</a:t>
            </a:r>
            <a:r>
              <a:rPr lang="en-US" sz="1000" dirty="0">
                <a:latin typeface="Lucida Sans Unicode" pitchFamily="34" charset="0"/>
              </a:rPr>
              <a:t>, </a:t>
            </a:r>
            <a:r>
              <a:rPr lang="en-US" sz="1000" dirty="0" err="1">
                <a:latin typeface="Lucida Sans Unicode" pitchFamily="34" charset="0"/>
              </a:rPr>
              <a:t>InterfaceSegr</a:t>
            </a:r>
            <a:r>
              <a:rPr lang="en-US" sz="1000" dirty="0">
                <a:latin typeface="Lucida Sans Unicode" pitchFamily="34" charset="0"/>
              </a:rPr>
              <a:t>, </a:t>
            </a:r>
            <a:r>
              <a:rPr lang="en-US" sz="1000" dirty="0" err="1">
                <a:latin typeface="Lucida Sans Unicode" pitchFamily="34" charset="0"/>
              </a:rPr>
              <a:t>Dep-inv</a:t>
            </a:r>
            <a:r>
              <a:rPr lang="en-US" sz="1000" dirty="0">
                <a:latin typeface="Lucida Sans Unicode" pitchFamily="34" charset="0"/>
              </a:rPr>
              <a:t>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But what about data ?  - just about any “program” needs data…  The Elephant in the Room!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738314" y="1214439"/>
            <a:ext cx="8320087" cy="480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Microservices, are </a:t>
            </a:r>
            <a:r>
              <a:rPr lang="nl-NL" sz="2400" b="1" kern="0" dirty="0" err="1"/>
              <a:t>about</a:t>
            </a:r>
            <a:r>
              <a:rPr lang="nl-NL" sz="2400" b="1" kern="0" dirty="0"/>
              <a:t>:</a:t>
            </a:r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 - </a:t>
            </a:r>
            <a:r>
              <a:rPr lang="nl-NL" sz="2400" b="1" kern="0" dirty="0" err="1"/>
              <a:t>Decoupling</a:t>
            </a:r>
            <a:r>
              <a:rPr lang="nl-NL" sz="2400" b="1" kern="0" dirty="0"/>
              <a:t> 		(</a:t>
            </a:r>
            <a:r>
              <a:rPr lang="nl-NL" sz="2400" b="1" kern="0" dirty="0" err="1"/>
              <a:t>modular</a:t>
            </a:r>
            <a:r>
              <a:rPr lang="nl-NL" sz="2400" b="1" kern="0" dirty="0"/>
              <a:t>, SOLID …)</a:t>
            </a:r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 - </a:t>
            </a:r>
            <a:r>
              <a:rPr lang="nl-NL" sz="2400" b="1" kern="0" dirty="0" err="1"/>
              <a:t>Scalable</a:t>
            </a:r>
            <a:r>
              <a:rPr lang="nl-NL" sz="2400" b="1" kern="0" dirty="0"/>
              <a:t> 		(e.g. start more … )</a:t>
            </a:r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…</a:t>
            </a:r>
            <a:r>
              <a:rPr lang="nl-NL" sz="2400" b="1" kern="0" dirty="0" err="1"/>
              <a:t>and</a:t>
            </a:r>
            <a:r>
              <a:rPr lang="nl-NL" sz="2400" b="1" kern="0" dirty="0"/>
              <a:t> </a:t>
            </a:r>
            <a:r>
              <a:rPr lang="nl-NL" sz="2400" b="1" kern="0" dirty="0" err="1"/>
              <a:t>serveless</a:t>
            </a:r>
            <a:r>
              <a:rPr lang="nl-NL" sz="2400" b="1" kern="0" dirty="0"/>
              <a:t>, </a:t>
            </a:r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…</a:t>
            </a:r>
            <a:r>
              <a:rPr lang="nl-NL" sz="2400" b="1" kern="0" dirty="0" err="1"/>
              <a:t>and</a:t>
            </a:r>
            <a:r>
              <a:rPr lang="nl-NL" sz="2400" b="1" kern="0" dirty="0"/>
              <a:t> Agile, </a:t>
            </a:r>
            <a:r>
              <a:rPr lang="nl-NL" sz="2400" b="1" kern="0" dirty="0" err="1"/>
              <a:t>DevOps</a:t>
            </a:r>
            <a:r>
              <a:rPr lang="nl-NL" sz="2400" b="1" kern="0" dirty="0"/>
              <a:t>, </a:t>
            </a:r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…</a:t>
            </a:r>
            <a:r>
              <a:rPr lang="nl-NL" sz="2400" b="1" kern="0" dirty="0" err="1"/>
              <a:t>and</a:t>
            </a:r>
            <a:r>
              <a:rPr lang="nl-NL" sz="2400" b="1" kern="0" dirty="0"/>
              <a:t> K8s, </a:t>
            </a:r>
            <a:r>
              <a:rPr lang="nl-NL" sz="2400" b="1" kern="0" dirty="0" err="1"/>
              <a:t>Lambda</a:t>
            </a:r>
            <a:r>
              <a:rPr lang="nl-NL" sz="2400" b="1" kern="0" dirty="0"/>
              <a:t>, on-</a:t>
            </a:r>
            <a:r>
              <a:rPr lang="nl-NL" sz="2400" b="1" kern="0" dirty="0" err="1"/>
              <a:t>demand</a:t>
            </a:r>
            <a:r>
              <a:rPr lang="nl-NL" sz="2400" b="1" kern="0" dirty="0"/>
              <a:t>, PAYG,</a:t>
            </a:r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Hip, Trendy!</a:t>
            </a:r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But a Microservice (90%) </a:t>
            </a:r>
            <a:r>
              <a:rPr lang="nl-NL" sz="2400" b="1" kern="0" dirty="0" err="1"/>
              <a:t>needs</a:t>
            </a:r>
            <a:r>
              <a:rPr lang="nl-NL" sz="2400" b="1" kern="0" dirty="0"/>
              <a:t> Data, or ”State”</a:t>
            </a:r>
          </a:p>
        </p:txBody>
      </p:sp>
      <p:pic>
        <p:nvPicPr>
          <p:cNvPr id="7170" name="Picture 2" descr="Microservices Icons - Download Free Vector Icons | Noun Project">
            <a:extLst>
              <a:ext uri="{FF2B5EF4-FFF2-40B4-BE49-F238E27FC236}">
                <a16:creationId xmlns:a16="http://schemas.microsoft.com/office/drawing/2014/main" id="{39852E7D-4958-EE41-9A69-B52C58BBE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788" y="1126605"/>
            <a:ext cx="1295526" cy="12955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icroservices Icons - Download Free Vector Icons | Noun Project">
            <a:extLst>
              <a:ext uri="{FF2B5EF4-FFF2-40B4-BE49-F238E27FC236}">
                <a16:creationId xmlns:a16="http://schemas.microsoft.com/office/drawing/2014/main" id="{95613823-77CE-A84A-9B3D-E6E8902BE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719" y="2301010"/>
            <a:ext cx="1295526" cy="12955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icroservices Icons - Download Free Vector Icons | Noun Project">
            <a:extLst>
              <a:ext uri="{FF2B5EF4-FFF2-40B4-BE49-F238E27FC236}">
                <a16:creationId xmlns:a16="http://schemas.microsoft.com/office/drawing/2014/main" id="{C12D56EF-6973-E04C-BF21-49BC649CF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874" y="3543911"/>
            <a:ext cx="1295526" cy="12955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atabase Icon - Free Download, PNG and Vector">
            <a:extLst>
              <a:ext uri="{FF2B5EF4-FFF2-40B4-BE49-F238E27FC236}">
                <a16:creationId xmlns:a16="http://schemas.microsoft.com/office/drawing/2014/main" id="{50D369E5-30F6-0B4A-9BF6-2888B8134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248" y="3068960"/>
            <a:ext cx="3104066" cy="310406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8CD1B87-BD24-9E4A-ACC9-87FAF3D43D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302" y="2204529"/>
            <a:ext cx="8955041" cy="302397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224" y="3140968"/>
            <a:ext cx="3327400" cy="343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4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08704" y="6481912"/>
            <a:ext cx="540568" cy="365125"/>
          </a:xfrm>
          <a:prstGeom prst="rect">
            <a:avLst/>
          </a:prstGeom>
          <a:noFill/>
        </p:spPr>
        <p:txBody>
          <a:bodyPr/>
          <a:lstStyle/>
          <a:p>
            <a:fld id="{B81527E0-0EBE-4133-8158-0776AE33A26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2495600" y="260649"/>
            <a:ext cx="5945188" cy="5635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/>
                <a:cs typeface="Arial"/>
              </a:rPr>
              <a:t>Most </a:t>
            </a:r>
            <a:r>
              <a:rPr lang="en-US" sz="2400" b="1" dirty="0" err="1">
                <a:latin typeface="Arial"/>
                <a:cs typeface="Arial"/>
              </a:rPr>
              <a:t>MicroServices</a:t>
            </a:r>
            <a:r>
              <a:rPr lang="en-US" sz="2400" b="1" dirty="0">
                <a:latin typeface="Arial"/>
                <a:cs typeface="Arial"/>
              </a:rPr>
              <a:t> : a URL…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881313" y="6457950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Worst case, there is a sequence of calls between components happening.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That takes time + resources. (Blame… every1 knows Databases are Slow… ) – Ideally minimize the </a:t>
            </a:r>
            <a:r>
              <a:rPr lang="en-US" sz="1000" dirty="0" err="1">
                <a:latin typeface="Lucida Sans Unicode" pitchFamily="34" charset="0"/>
              </a:rPr>
              <a:t>db</a:t>
            </a:r>
            <a:r>
              <a:rPr lang="en-US" sz="1000" dirty="0">
                <a:latin typeface="Lucida Sans Unicode" pitchFamily="34" charset="0"/>
              </a:rPr>
              <a:t>-calls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738314" y="1214439"/>
            <a:ext cx="8320087" cy="480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Microservice = URL-call, http(s), “in a </a:t>
            </a:r>
            <a:r>
              <a:rPr lang="nl-NL" sz="2400" b="1" kern="0" dirty="0" err="1"/>
              <a:t>cloud</a:t>
            </a:r>
            <a:r>
              <a:rPr lang="nl-NL" sz="2400" b="1" kern="0" dirty="0"/>
              <a:t>”</a:t>
            </a:r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Microservice </a:t>
            </a:r>
            <a:r>
              <a:rPr lang="nl-NL" sz="2400" b="1" kern="0" dirty="0" err="1"/>
              <a:t>mostly</a:t>
            </a:r>
            <a:r>
              <a:rPr lang="nl-NL" sz="2400" b="1" kern="0" dirty="0"/>
              <a:t> GET / POST / PUT etc...</a:t>
            </a:r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 err="1"/>
              <a:t>Hence</a:t>
            </a:r>
            <a:r>
              <a:rPr lang="nl-NL" sz="2400" b="1" kern="0" dirty="0"/>
              <a:t> </a:t>
            </a:r>
            <a:r>
              <a:rPr lang="nl-NL" sz="2400" b="1" kern="0" dirty="0" err="1"/>
              <a:t>some</a:t>
            </a:r>
            <a:r>
              <a:rPr lang="nl-NL" sz="2400" b="1" kern="0" dirty="0"/>
              <a:t> App-component + … </a:t>
            </a:r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 err="1"/>
              <a:t>Probably</a:t>
            </a:r>
            <a:r>
              <a:rPr lang="nl-NL" sz="2400" b="1" kern="0" dirty="0"/>
              <a:t> </a:t>
            </a:r>
            <a:r>
              <a:rPr lang="nl-NL" sz="2400" b="1" kern="0" dirty="0" err="1"/>
              <a:t>some</a:t>
            </a:r>
            <a:r>
              <a:rPr lang="nl-NL" sz="2400" b="1" kern="0" dirty="0"/>
              <a:t> Database or datastore.</a:t>
            </a:r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 err="1"/>
              <a:t>Sequence</a:t>
            </a:r>
            <a:r>
              <a:rPr lang="nl-NL" sz="2400" b="1" kern="0" dirty="0"/>
              <a:t> of </a:t>
            </a:r>
            <a:r>
              <a:rPr lang="nl-NL" sz="2400" b="1" kern="0" dirty="0" err="1"/>
              <a:t>activities</a:t>
            </a:r>
            <a:r>
              <a:rPr lang="nl-NL" sz="2400" b="1" kern="0" dirty="0"/>
              <a:t>: 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400" b="1" kern="0" dirty="0" err="1"/>
              <a:t>url</a:t>
            </a:r>
            <a:r>
              <a:rPr lang="nl-NL" sz="2400" b="1" kern="0" dirty="0"/>
              <a:t> calls microservice app…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400" b="1" kern="0" dirty="0">
                <a:solidFill>
                  <a:srgbClr val="FF0000"/>
                </a:solidFill>
              </a:rPr>
              <a:t>[   app calls database(s)…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400" b="1" kern="0" dirty="0">
                <a:solidFill>
                  <a:srgbClr val="FF0000"/>
                </a:solidFill>
              </a:rPr>
              <a:t>    Database(s) </a:t>
            </a:r>
            <a:r>
              <a:rPr lang="nl-NL" sz="2400" b="1" kern="0" dirty="0" err="1">
                <a:solidFill>
                  <a:srgbClr val="FF0000"/>
                </a:solidFill>
              </a:rPr>
              <a:t>lookup</a:t>
            </a:r>
            <a:r>
              <a:rPr lang="nl-NL" sz="2400" b="1" kern="0" dirty="0">
                <a:solidFill>
                  <a:srgbClr val="FF0000"/>
                </a:solidFill>
              </a:rPr>
              <a:t> + return…  ] 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400" b="1" kern="0" dirty="0"/>
              <a:t>Return </a:t>
            </a:r>
            <a:r>
              <a:rPr lang="nl-NL" sz="2400" b="1" kern="0" dirty="0" err="1"/>
              <a:t>result</a:t>
            </a:r>
            <a:r>
              <a:rPr lang="nl-NL" sz="2400" b="1" kern="0" dirty="0"/>
              <a:t>… (</a:t>
            </a:r>
            <a:r>
              <a:rPr lang="nl-NL" sz="2400" b="1" kern="0" dirty="0" err="1"/>
              <a:t>avoid</a:t>
            </a:r>
            <a:r>
              <a:rPr lang="nl-NL" sz="2400" b="1" kern="0" dirty="0"/>
              <a:t> 400 or 500 </a:t>
            </a:r>
            <a:r>
              <a:rPr lang="nl-NL" sz="2400" b="1" kern="0" dirty="0" err="1"/>
              <a:t>errors</a:t>
            </a:r>
            <a:r>
              <a:rPr lang="nl-NL" sz="2400" b="1" kern="0" dirty="0"/>
              <a:t>)</a:t>
            </a:r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</p:txBody>
      </p:sp>
      <p:pic>
        <p:nvPicPr>
          <p:cNvPr id="8" name="Picture 2" descr="Database Icon - Free Download, PNG and Vector">
            <a:extLst>
              <a:ext uri="{FF2B5EF4-FFF2-40B4-BE49-F238E27FC236}">
                <a16:creationId xmlns:a16="http://schemas.microsoft.com/office/drawing/2014/main" id="{50D369E5-30F6-0B4A-9BF6-2888B8134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232" y="2924944"/>
            <a:ext cx="3104066" cy="310406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Welociraptor | Jurassic Park Wiki Polska | Fandom">
            <a:extLst>
              <a:ext uri="{FF2B5EF4-FFF2-40B4-BE49-F238E27FC236}">
                <a16:creationId xmlns:a16="http://schemas.microsoft.com/office/drawing/2014/main" id="{69490A21-E25B-F74B-82E1-5F2FC4122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995" y="2924944"/>
            <a:ext cx="4050812" cy="290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70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08704" y="6481912"/>
            <a:ext cx="540568" cy="365125"/>
          </a:xfrm>
          <a:prstGeom prst="rect">
            <a:avLst/>
          </a:prstGeom>
          <a:noFill/>
        </p:spPr>
        <p:txBody>
          <a:bodyPr/>
          <a:lstStyle/>
          <a:p>
            <a:fld id="{B81527E0-0EBE-4133-8158-0776AE33A26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2495600" y="260649"/>
            <a:ext cx="5945188" cy="5635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/>
                <a:cs typeface="Arial"/>
              </a:rPr>
              <a:t>State @ </a:t>
            </a:r>
            <a:r>
              <a:rPr lang="en-US" sz="2400" b="1" dirty="0" err="1">
                <a:latin typeface="Arial"/>
                <a:cs typeface="Arial"/>
              </a:rPr>
              <a:t>MicroServices</a:t>
            </a:r>
            <a:r>
              <a:rPr lang="en-US" sz="2400" b="1" dirty="0">
                <a:latin typeface="Arial"/>
                <a:cs typeface="Arial"/>
              </a:rPr>
              <a:t> – 3 x Data.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881313" y="6457950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3 kinds of “microservices”. We Establish that most </a:t>
            </a:r>
            <a:r>
              <a:rPr lang="en-US" sz="1000" dirty="0" err="1">
                <a:latin typeface="Lucida Sans Unicode" pitchFamily="34" charset="0"/>
              </a:rPr>
              <a:t>MicSrv</a:t>
            </a:r>
            <a:r>
              <a:rPr lang="en-US" sz="1000" dirty="0">
                <a:latin typeface="Lucida Sans Unicode" pitchFamily="34" charset="0"/>
              </a:rPr>
              <a:t> </a:t>
            </a:r>
            <a:r>
              <a:rPr lang="en-US" sz="1000" dirty="0" err="1">
                <a:latin typeface="Lucida Sans Unicode" pitchFamily="34" charset="0"/>
              </a:rPr>
              <a:t>nees</a:t>
            </a:r>
            <a:r>
              <a:rPr lang="en-US" sz="1000" dirty="0">
                <a:latin typeface="Lucida Sans Unicode" pitchFamily="34" charset="0"/>
              </a:rPr>
              <a:t> some data, database.</a:t>
            </a:r>
          </a:p>
          <a:p>
            <a:pPr>
              <a:spcBef>
                <a:spcPct val="0"/>
              </a:spcBef>
            </a:pPr>
            <a:r>
              <a:rPr lang="en-US" sz="1000" dirty="0">
                <a:latin typeface="Lucida Sans Unicode" pitchFamily="34" charset="0"/>
              </a:rPr>
              <a:t>BASE: Basic </a:t>
            </a:r>
            <a:r>
              <a:rPr lang="en-US" sz="1000" dirty="0" err="1">
                <a:latin typeface="Lucida Sans Unicode" pitchFamily="34" charset="0"/>
              </a:rPr>
              <a:t>Availablility</a:t>
            </a:r>
            <a:r>
              <a:rPr lang="en-US" sz="1000" dirty="0">
                <a:latin typeface="Lucida Sans Unicode" pitchFamily="34" charset="0"/>
              </a:rPr>
              <a:t>, Soft-State, Eventual consistent. (joke: will try to save the data..)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738314" y="1214439"/>
            <a:ext cx="8320087" cy="480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10000"/>
              </a:lnSpc>
              <a:defRPr/>
            </a:pPr>
            <a:r>
              <a:rPr lang="nl-NL" sz="2000" b="1" kern="0" dirty="0"/>
              <a:t>1 </a:t>
            </a:r>
            <a:r>
              <a:rPr lang="mr-IN" sz="2000" b="1" kern="0" dirty="0"/>
              <a:t>–</a:t>
            </a:r>
            <a:r>
              <a:rPr lang="nl-NL" sz="2000" b="1" kern="0" dirty="0"/>
              <a:t> Data is </a:t>
            </a:r>
            <a:r>
              <a:rPr lang="nl-NL" sz="2000" b="1" kern="0" dirty="0" err="1"/>
              <a:t>null</a:t>
            </a:r>
            <a:r>
              <a:rPr lang="nl-NL" sz="2000" b="1" kern="0" dirty="0"/>
              <a:t>, Stand </a:t>
            </a:r>
            <a:r>
              <a:rPr lang="nl-NL" sz="2000" b="1" kern="0" dirty="0" err="1"/>
              <a:t>alone</a:t>
            </a:r>
            <a:r>
              <a:rPr lang="nl-NL" sz="2000" b="1" kern="0" dirty="0"/>
              <a:t> program …</a:t>
            </a:r>
          </a:p>
          <a:p>
            <a:pPr marL="914400" lvl="1" indent="-4572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000" b="1" kern="0" dirty="0" err="1"/>
              <a:t>Doesnt</a:t>
            </a:r>
            <a:r>
              <a:rPr lang="nl-NL" sz="2000" b="1" kern="0" dirty="0"/>
              <a:t> </a:t>
            </a:r>
            <a:r>
              <a:rPr lang="nl-NL" sz="2000" b="1" kern="0" dirty="0" err="1"/>
              <a:t>need</a:t>
            </a:r>
            <a:r>
              <a:rPr lang="nl-NL" sz="2000" b="1" kern="0" dirty="0"/>
              <a:t> State ( at </a:t>
            </a:r>
            <a:r>
              <a:rPr lang="nl-NL" sz="2000" b="1" kern="0" dirty="0" err="1"/>
              <a:t>all</a:t>
            </a:r>
            <a:r>
              <a:rPr lang="nl-NL" sz="2000" b="1" kern="0" dirty="0"/>
              <a:t> ?)</a:t>
            </a:r>
          </a:p>
          <a:p>
            <a:pPr marL="914400" lvl="1" indent="-4572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000" b="1" kern="0" dirty="0"/>
              <a:t>E.g. format-string, </a:t>
            </a:r>
            <a:r>
              <a:rPr lang="nl-NL" sz="2000" b="1" kern="0" dirty="0" err="1"/>
              <a:t>calculate</a:t>
            </a:r>
            <a:r>
              <a:rPr lang="nl-NL" sz="2000" b="1" kern="0" dirty="0"/>
              <a:t> </a:t>
            </a:r>
            <a:r>
              <a:rPr lang="nl-NL" sz="2000" b="1" kern="0" dirty="0" err="1"/>
              <a:t>Farh</a:t>
            </a:r>
            <a:r>
              <a:rPr lang="nl-NL" sz="2000" b="1" kern="0" dirty="0"/>
              <a:t>/Celsius/Kelvin. </a:t>
            </a:r>
          </a:p>
          <a:p>
            <a:pPr marL="914400" lvl="1" indent="-4572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000" b="1" kern="0" dirty="0"/>
              <a:t>Simple, but Rare !! </a:t>
            </a:r>
          </a:p>
          <a:p>
            <a:pPr lvl="1">
              <a:lnSpc>
                <a:spcPct val="110000"/>
              </a:lnSpc>
              <a:defRPr/>
            </a:pPr>
            <a:r>
              <a:rPr lang="nl-NL" sz="2000" b="1" kern="0" dirty="0"/>
              <a:t> </a:t>
            </a:r>
          </a:p>
          <a:p>
            <a:pPr algn="l">
              <a:lnSpc>
                <a:spcPct val="110000"/>
              </a:lnSpc>
              <a:defRPr/>
            </a:pPr>
            <a:r>
              <a:rPr lang="nl-NL" sz="2000" b="1" kern="0" dirty="0"/>
              <a:t>2 - R/O, “</a:t>
            </a:r>
            <a:r>
              <a:rPr lang="nl-NL" sz="2000" b="1" kern="0" dirty="0" err="1"/>
              <a:t>StateLess</a:t>
            </a:r>
            <a:r>
              <a:rPr lang="nl-NL" sz="2000" b="1" kern="0" dirty="0"/>
              <a:t>”, Read-</a:t>
            </a:r>
            <a:r>
              <a:rPr lang="nl-NL" sz="2000" b="1" kern="0" dirty="0" err="1"/>
              <a:t>only</a:t>
            </a:r>
            <a:r>
              <a:rPr lang="nl-NL" sz="2000" b="1" kern="0" dirty="0"/>
              <a:t> data:</a:t>
            </a:r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000" b="1" kern="0" dirty="0" err="1"/>
              <a:t>Dont</a:t>
            </a:r>
            <a:r>
              <a:rPr lang="nl-NL" sz="2000" b="1" kern="0" dirty="0"/>
              <a:t> “</a:t>
            </a:r>
            <a:r>
              <a:rPr lang="nl-NL" sz="2000" b="1" kern="0" dirty="0" err="1"/>
              <a:t>recieve</a:t>
            </a:r>
            <a:r>
              <a:rPr lang="nl-NL" sz="2000" b="1" kern="0" dirty="0"/>
              <a:t>” data, store + return </a:t>
            </a:r>
            <a:r>
              <a:rPr lang="nl-NL" sz="2000" b="1" kern="0" dirty="0" err="1"/>
              <a:t>some</a:t>
            </a:r>
            <a:r>
              <a:rPr lang="nl-NL" sz="2000" b="1" kern="0" dirty="0"/>
              <a:t> data, </a:t>
            </a:r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000" b="1" kern="0" dirty="0"/>
              <a:t>e.g.  </a:t>
            </a:r>
            <a:r>
              <a:rPr lang="nl-NL" sz="2000" b="1" kern="0" dirty="0" err="1"/>
              <a:t>Catalog</a:t>
            </a:r>
            <a:r>
              <a:rPr lang="nl-NL" sz="2000" b="1" kern="0" dirty="0"/>
              <a:t>, </a:t>
            </a:r>
            <a:r>
              <a:rPr lang="nl-NL" sz="2000" b="1" kern="0" dirty="0" err="1"/>
              <a:t>Lookups</a:t>
            </a:r>
            <a:r>
              <a:rPr lang="nl-NL" sz="2000" b="1" kern="0" dirty="0"/>
              <a:t>, </a:t>
            </a:r>
            <a:r>
              <a:rPr lang="nl-NL" sz="2000" b="1" kern="0" dirty="0" err="1"/>
              <a:t>LoVs</a:t>
            </a:r>
            <a:r>
              <a:rPr lang="nl-NL" sz="2000" b="1" kern="0" dirty="0"/>
              <a:t>..</a:t>
            </a:r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000" b="1" kern="0" dirty="0"/>
              <a:t>May </a:t>
            </a:r>
            <a:r>
              <a:rPr lang="nl-NL" sz="2000" b="1" kern="0" dirty="0" err="1"/>
              <a:t>need</a:t>
            </a:r>
            <a:r>
              <a:rPr lang="nl-NL" sz="2000" b="1" kern="0" dirty="0"/>
              <a:t> a Database, a “</a:t>
            </a:r>
            <a:r>
              <a:rPr lang="nl-NL" sz="2000" b="1" kern="0" dirty="0" err="1"/>
              <a:t>read</a:t>
            </a:r>
            <a:r>
              <a:rPr lang="nl-NL" sz="2000" b="1" kern="0" dirty="0"/>
              <a:t>-store”</a:t>
            </a:r>
          </a:p>
          <a:p>
            <a:pPr marL="914400" lvl="1" indent="-457200">
              <a:lnSpc>
                <a:spcPct val="110000"/>
              </a:lnSpc>
              <a:buFont typeface="+mj-lt"/>
              <a:buAutoNum type="arabicPeriod"/>
              <a:defRPr/>
            </a:pPr>
            <a:endParaRPr lang="nl-NL" sz="2000" b="1" kern="0" dirty="0"/>
          </a:p>
          <a:p>
            <a:pPr algn="l">
              <a:lnSpc>
                <a:spcPct val="110000"/>
              </a:lnSpc>
              <a:defRPr/>
            </a:pPr>
            <a:r>
              <a:rPr lang="nl-NL" sz="2000" b="1" kern="0" dirty="0"/>
              <a:t>3 - </a:t>
            </a:r>
            <a:r>
              <a:rPr lang="nl-NL" sz="2000" b="1" kern="0" dirty="0" err="1"/>
              <a:t>StateFull</a:t>
            </a:r>
            <a:r>
              <a:rPr lang="nl-NL" sz="2000" b="1" kern="0" dirty="0"/>
              <a:t>: </a:t>
            </a:r>
            <a:r>
              <a:rPr lang="nl-NL" sz="2000" b="1" kern="0" dirty="0" err="1"/>
              <a:t>Needs</a:t>
            </a:r>
            <a:r>
              <a:rPr lang="nl-NL" sz="2000" b="1" kern="0" dirty="0"/>
              <a:t> </a:t>
            </a:r>
            <a:r>
              <a:rPr lang="nl-NL" sz="2000" b="1" kern="0" dirty="0" err="1"/>
              <a:t>to</a:t>
            </a:r>
            <a:r>
              <a:rPr lang="nl-NL" sz="2000" b="1" kern="0" dirty="0"/>
              <a:t> Store Data – ACID or BASE…</a:t>
            </a:r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000" b="1" kern="0" dirty="0" err="1"/>
              <a:t>Needs</a:t>
            </a:r>
            <a:r>
              <a:rPr lang="nl-NL" sz="2000" b="1" kern="0" dirty="0"/>
              <a:t> a Database or “Store” </a:t>
            </a:r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000" b="1" kern="0" dirty="0"/>
              <a:t>E.g. stock-</a:t>
            </a:r>
            <a:r>
              <a:rPr lang="nl-NL" sz="2000" b="1" kern="0" dirty="0" err="1"/>
              <a:t>keeping</a:t>
            </a:r>
            <a:r>
              <a:rPr lang="nl-NL" sz="2000" b="1" kern="0" dirty="0"/>
              <a:t>… </a:t>
            </a:r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000" b="1" kern="0" dirty="0" err="1"/>
              <a:t>Needs</a:t>
            </a:r>
            <a:r>
              <a:rPr lang="nl-NL" sz="2000" b="1" kern="0" dirty="0"/>
              <a:t> Updates!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  <a:defRPr/>
            </a:pPr>
            <a:endParaRPr lang="nl-NL" sz="2000" b="1" kern="0" dirty="0"/>
          </a:p>
        </p:txBody>
      </p:sp>
      <p:pic>
        <p:nvPicPr>
          <p:cNvPr id="6146" name="Picture 2" descr="Microservices Icons - Download Free Vector Icons | Noun Project">
            <a:extLst>
              <a:ext uri="{FF2B5EF4-FFF2-40B4-BE49-F238E27FC236}">
                <a16:creationId xmlns:a16="http://schemas.microsoft.com/office/drawing/2014/main" id="{F832E1C8-A385-B141-ADE4-B2643BE9B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365" y="1616760"/>
            <a:ext cx="1819920" cy="18199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atabase Icon - Free Download, PNG and Vector">
            <a:extLst>
              <a:ext uri="{FF2B5EF4-FFF2-40B4-BE49-F238E27FC236}">
                <a16:creationId xmlns:a16="http://schemas.microsoft.com/office/drawing/2014/main" id="{F81AC39F-5446-7542-A721-13E5E3823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3991" y="3501008"/>
            <a:ext cx="2448273" cy="244827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701" y="3258737"/>
            <a:ext cx="3327400" cy="343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1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7" end="7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8" end="8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0" end="1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1" end="1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2" end="1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3" end="1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" presetClass="entr" presetSubtype="2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9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0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build="p" autoUpdateAnimBg="0"/>
        </p:bldLst>
      </p:timing>
    </mc:Choice>
    <mc:Fallback xmlns=""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7" end="7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8" end="8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0" end="1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1" end="1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2" end="1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3" end="1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build="p" autoUpdateAnimBg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355355" y="6489428"/>
            <a:ext cx="540568" cy="365125"/>
          </a:xfrm>
          <a:prstGeom prst="rect">
            <a:avLst/>
          </a:prstGeom>
          <a:noFill/>
        </p:spPr>
        <p:txBody>
          <a:bodyPr/>
          <a:lstStyle/>
          <a:p>
            <a:fld id="{B81527E0-0EBE-4133-8158-0776AE33A26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2495600" y="260649"/>
            <a:ext cx="5945188" cy="5635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400" b="1" dirty="0">
                <a:latin typeface="Arial"/>
                <a:cs typeface="Arial"/>
              </a:rPr>
              <a:t>1. Stand-alone </a:t>
            </a:r>
            <a:r>
              <a:rPr lang="en-US" sz="2400" b="1" dirty="0" err="1">
                <a:latin typeface="Arial"/>
                <a:cs typeface="Arial"/>
              </a:rPr>
              <a:t>MicroServices</a:t>
            </a:r>
            <a:r>
              <a:rPr lang="en-US" sz="2400" b="1" dirty="0">
                <a:latin typeface="Arial"/>
                <a:cs typeface="Arial"/>
              </a:rPr>
              <a:t> – no Data.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881313" y="6457950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A program that just “executes”, without need for other data, a win-DLL ? 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Fine.  You built a calculator, and you can distribute 1000s of them with no problem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738314" y="1214439"/>
            <a:ext cx="8320087" cy="480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10000"/>
              </a:lnSpc>
              <a:defRPr/>
            </a:pPr>
            <a:r>
              <a:rPr lang="nl-NL" sz="2000" b="1" kern="0" dirty="0"/>
              <a:t>Just Code </a:t>
            </a:r>
            <a:r>
              <a:rPr lang="nl-NL" sz="2000" b="1" kern="0" dirty="0" err="1"/>
              <a:t>Executing</a:t>
            </a:r>
            <a:r>
              <a:rPr lang="nl-NL" sz="2000" b="1" kern="0" dirty="0"/>
              <a:t>… </a:t>
            </a:r>
          </a:p>
          <a:p>
            <a:pPr lvl="1">
              <a:lnSpc>
                <a:spcPct val="110000"/>
              </a:lnSpc>
              <a:defRPr/>
            </a:pPr>
            <a:r>
              <a:rPr lang="nl-NL" sz="2000" b="1" kern="0" dirty="0"/>
              <a:t>Celsius -&gt; Kelvin</a:t>
            </a:r>
          </a:p>
          <a:p>
            <a:pPr lvl="1">
              <a:lnSpc>
                <a:spcPct val="110000"/>
              </a:lnSpc>
              <a:defRPr/>
            </a:pPr>
            <a:r>
              <a:rPr lang="nl-NL" sz="2000" b="1" kern="0" dirty="0" err="1"/>
              <a:t>Sprintf</a:t>
            </a:r>
            <a:r>
              <a:rPr lang="nl-NL" sz="2000" b="1" kern="0" dirty="0"/>
              <a:t> (…); Format a string</a:t>
            </a:r>
          </a:p>
          <a:p>
            <a:pPr lvl="1">
              <a:lnSpc>
                <a:spcPct val="110000"/>
              </a:lnSpc>
              <a:defRPr/>
            </a:pPr>
            <a:r>
              <a:rPr lang="nl-NL" sz="2000" b="1" kern="0" dirty="0" err="1"/>
              <a:t>Compress</a:t>
            </a:r>
            <a:r>
              <a:rPr lang="nl-NL" sz="2000" b="1" kern="0" dirty="0"/>
              <a:t> a file…</a:t>
            </a:r>
          </a:p>
          <a:p>
            <a:pPr>
              <a:lnSpc>
                <a:spcPct val="110000"/>
              </a:lnSpc>
              <a:defRPr/>
            </a:pPr>
            <a:endParaRPr lang="nl-NL" sz="2000" b="1" kern="0" dirty="0"/>
          </a:p>
          <a:p>
            <a:pPr>
              <a:lnSpc>
                <a:spcPct val="110000"/>
              </a:lnSpc>
              <a:defRPr/>
            </a:pPr>
            <a:r>
              <a:rPr lang="nl-NL" sz="2000" b="1" kern="0" dirty="0"/>
              <a:t>No data, no extra </a:t>
            </a:r>
            <a:r>
              <a:rPr lang="nl-NL" sz="2000" b="1" kern="0" dirty="0" err="1"/>
              <a:t>components</a:t>
            </a:r>
            <a:r>
              <a:rPr lang="nl-NL" sz="2000" b="1" kern="0" dirty="0"/>
              <a:t>.</a:t>
            </a:r>
          </a:p>
          <a:p>
            <a:pPr>
              <a:lnSpc>
                <a:spcPct val="110000"/>
              </a:lnSpc>
              <a:defRPr/>
            </a:pPr>
            <a:r>
              <a:rPr lang="nl-NL" sz="2000" b="1" kern="0" dirty="0" err="1"/>
              <a:t>Often</a:t>
            </a:r>
            <a:r>
              <a:rPr lang="nl-NL" sz="2000" b="1" kern="0" dirty="0"/>
              <a:t> small program:  easy </a:t>
            </a:r>
            <a:r>
              <a:rPr lang="nl-NL" sz="2000" b="1" kern="0" dirty="0" err="1"/>
              <a:t>to</a:t>
            </a:r>
            <a:r>
              <a:rPr lang="nl-NL" sz="2000" b="1" kern="0" dirty="0"/>
              <a:t> </a:t>
            </a:r>
            <a:r>
              <a:rPr lang="nl-NL" sz="2000" b="1" kern="0" dirty="0" err="1"/>
              <a:t>containerize</a:t>
            </a:r>
            <a:r>
              <a:rPr lang="nl-NL" sz="2000" b="1" kern="0" dirty="0"/>
              <a:t>, k8s…</a:t>
            </a:r>
          </a:p>
          <a:p>
            <a:pPr>
              <a:lnSpc>
                <a:spcPct val="110000"/>
              </a:lnSpc>
              <a:defRPr/>
            </a:pPr>
            <a:r>
              <a:rPr lang="nl-NL" sz="2000" b="1" kern="0" dirty="0" err="1"/>
              <a:t>Deploy</a:t>
            </a:r>
            <a:r>
              <a:rPr lang="nl-NL" sz="2000" b="1" kern="0" dirty="0"/>
              <a:t> </a:t>
            </a:r>
            <a:r>
              <a:rPr lang="nl-NL" sz="2000" b="1" kern="0" dirty="0" err="1"/>
              <a:t>and</a:t>
            </a:r>
            <a:r>
              <a:rPr lang="nl-NL" sz="2000" b="1" kern="0" dirty="0"/>
              <a:t> </a:t>
            </a:r>
            <a:r>
              <a:rPr lang="nl-NL" sz="2000" b="1" kern="0" dirty="0" err="1"/>
              <a:t>Scale</a:t>
            </a:r>
            <a:r>
              <a:rPr lang="nl-NL" sz="2000" b="1" kern="0" dirty="0"/>
              <a:t> out on </a:t>
            </a:r>
            <a:r>
              <a:rPr lang="nl-NL" sz="2000" b="1" kern="0" dirty="0" err="1"/>
              <a:t>any</a:t>
            </a:r>
            <a:r>
              <a:rPr lang="nl-NL" sz="2000" b="1" kern="0" dirty="0"/>
              <a:t> platform; #Cloud.</a:t>
            </a:r>
          </a:p>
          <a:p>
            <a:pPr>
              <a:lnSpc>
                <a:spcPct val="110000"/>
              </a:lnSpc>
              <a:defRPr/>
            </a:pPr>
            <a:endParaRPr lang="nl-NL" sz="2000" b="1" kern="0" dirty="0"/>
          </a:p>
          <a:p>
            <a:pPr>
              <a:lnSpc>
                <a:spcPct val="110000"/>
              </a:lnSpc>
              <a:defRPr/>
            </a:pPr>
            <a:r>
              <a:rPr lang="nl-NL" sz="2000" b="1" kern="0" dirty="0" err="1"/>
              <a:t>If</a:t>
            </a:r>
            <a:r>
              <a:rPr lang="nl-NL" sz="2000" b="1" kern="0" dirty="0"/>
              <a:t> </a:t>
            </a:r>
            <a:r>
              <a:rPr lang="nl-NL" sz="2000" b="1" kern="0" dirty="0" err="1"/>
              <a:t>this</a:t>
            </a:r>
            <a:r>
              <a:rPr lang="nl-NL" sz="2000" b="1" kern="0" dirty="0"/>
              <a:t> is </a:t>
            </a:r>
            <a:r>
              <a:rPr lang="nl-NL" sz="2000" b="1" kern="0" dirty="0" err="1"/>
              <a:t>your</a:t>
            </a:r>
            <a:r>
              <a:rPr lang="nl-NL" sz="2000" b="1" kern="0" dirty="0"/>
              <a:t> “</a:t>
            </a:r>
            <a:r>
              <a:rPr lang="nl-NL" sz="2000" b="1" kern="0" dirty="0" err="1"/>
              <a:t>challenge</a:t>
            </a:r>
            <a:r>
              <a:rPr lang="nl-NL" sz="2000" b="1" kern="0" dirty="0"/>
              <a:t>”, Lucky </a:t>
            </a:r>
            <a:r>
              <a:rPr lang="nl-NL" sz="2000" b="1" kern="0" dirty="0" err="1"/>
              <a:t>You</a:t>
            </a:r>
            <a:r>
              <a:rPr lang="nl-NL" sz="2000" b="1" kern="0" dirty="0"/>
              <a:t>. </a:t>
            </a:r>
          </a:p>
          <a:p>
            <a:pPr>
              <a:lnSpc>
                <a:spcPct val="110000"/>
              </a:lnSpc>
              <a:defRPr/>
            </a:pPr>
            <a:endParaRPr lang="nl-NL" sz="2000" b="1" kern="0" dirty="0"/>
          </a:p>
          <a:p>
            <a:pPr>
              <a:lnSpc>
                <a:spcPct val="110000"/>
              </a:lnSpc>
              <a:defRPr/>
            </a:pPr>
            <a:r>
              <a:rPr lang="nl-NL" sz="2000" b="1" kern="0" dirty="0" err="1"/>
              <a:t>You</a:t>
            </a:r>
            <a:r>
              <a:rPr lang="nl-NL" sz="2000" b="1" kern="0" dirty="0"/>
              <a:t> Have a Microservice.</a:t>
            </a:r>
          </a:p>
          <a:p>
            <a:pPr>
              <a:lnSpc>
                <a:spcPct val="110000"/>
              </a:lnSpc>
              <a:defRPr/>
            </a:pPr>
            <a:r>
              <a:rPr lang="nl-NL" sz="2000" b="1" kern="0" dirty="0" err="1"/>
              <a:t>You</a:t>
            </a:r>
            <a:r>
              <a:rPr lang="nl-NL" sz="2000" b="1" kern="0" dirty="0"/>
              <a:t> are </a:t>
            </a:r>
            <a:r>
              <a:rPr lang="nl-NL" sz="2000" b="1" kern="0" dirty="0" err="1"/>
              <a:t>Buzzword</a:t>
            </a:r>
            <a:r>
              <a:rPr lang="nl-NL" sz="2000" b="1" kern="0" dirty="0"/>
              <a:t> compliant!</a:t>
            </a:r>
          </a:p>
        </p:txBody>
      </p:sp>
      <p:pic>
        <p:nvPicPr>
          <p:cNvPr id="8" name="Picture 2" descr="Microservices Icons - Download Free Vector Icons | Noun Project">
            <a:extLst>
              <a:ext uri="{FF2B5EF4-FFF2-40B4-BE49-F238E27FC236}">
                <a16:creationId xmlns:a16="http://schemas.microsoft.com/office/drawing/2014/main" id="{10E8876C-E599-F64B-B6A4-A001B1DBF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365" y="1616760"/>
            <a:ext cx="1819920" cy="18199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Screenshot 2021-03-23 at 09.10.5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908" y="3508525"/>
            <a:ext cx="1411493" cy="2448373"/>
          </a:xfrm>
          <a:prstGeom prst="rect">
            <a:avLst/>
          </a:prstGeom>
        </p:spPr>
      </p:pic>
      <p:pic>
        <p:nvPicPr>
          <p:cNvPr id="9" name="Picture 8" descr="Screenshot 2021-03-23 at 09.10.5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308" y="3660925"/>
            <a:ext cx="1411493" cy="2448373"/>
          </a:xfrm>
          <a:prstGeom prst="rect">
            <a:avLst/>
          </a:prstGeom>
        </p:spPr>
      </p:pic>
      <p:pic>
        <p:nvPicPr>
          <p:cNvPr id="10" name="Picture 9" descr="Screenshot 2021-03-23 at 09.10.5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708" y="3813325"/>
            <a:ext cx="1411493" cy="2448373"/>
          </a:xfrm>
          <a:prstGeom prst="rect">
            <a:avLst/>
          </a:prstGeom>
        </p:spPr>
      </p:pic>
      <p:pic>
        <p:nvPicPr>
          <p:cNvPr id="11" name="Picture 10" descr="Screenshot 2021-03-23 at 09.10.5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108" y="3965725"/>
            <a:ext cx="1411493" cy="2448373"/>
          </a:xfrm>
          <a:prstGeom prst="rect">
            <a:avLst/>
          </a:prstGeom>
        </p:spPr>
      </p:pic>
      <p:pic>
        <p:nvPicPr>
          <p:cNvPr id="12" name="Picture 11" descr="Screenshot 2021-03-23 at 09.10.5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508" y="4118125"/>
            <a:ext cx="1411493" cy="24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08704" y="6481912"/>
            <a:ext cx="540568" cy="365125"/>
          </a:xfrm>
          <a:prstGeom prst="rect">
            <a:avLst/>
          </a:prstGeom>
          <a:noFill/>
        </p:spPr>
        <p:txBody>
          <a:bodyPr/>
          <a:lstStyle/>
          <a:p>
            <a:fld id="{B81527E0-0EBE-4133-8158-0776AE33A26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2495600" y="260649"/>
            <a:ext cx="5945188" cy="5635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/>
                <a:cs typeface="Arial"/>
              </a:rPr>
              <a:t>2. Stateless – R/O data in </a:t>
            </a:r>
            <a:r>
              <a:rPr lang="en-US" sz="2400" b="1" dirty="0" err="1">
                <a:latin typeface="Arial"/>
                <a:cs typeface="Arial"/>
              </a:rPr>
              <a:t>MicroService</a:t>
            </a:r>
            <a:r>
              <a:rPr lang="en-US" sz="2400" b="1" dirty="0">
                <a:latin typeface="Arial"/>
                <a:cs typeface="Arial"/>
              </a:rPr>
              <a:t>.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881313" y="6457950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When you need some “static” data, you can include, or call out.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Whichever fits your need/risk  best, But notice the “microservice” concept is beginning to itch.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775521" y="1214439"/>
            <a:ext cx="7632848" cy="480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10000"/>
              </a:lnSpc>
              <a:defRPr/>
            </a:pPr>
            <a:r>
              <a:rPr lang="nl-NL" sz="2000" b="1" kern="0" dirty="0" err="1"/>
              <a:t>Your</a:t>
            </a:r>
            <a:r>
              <a:rPr lang="nl-NL" sz="2000" b="1" kern="0" dirty="0"/>
              <a:t> program </a:t>
            </a:r>
            <a:r>
              <a:rPr lang="nl-NL" sz="2000" b="1" kern="0" dirty="0" err="1"/>
              <a:t>needs</a:t>
            </a:r>
            <a:r>
              <a:rPr lang="nl-NL" sz="2000" b="1" kern="0" dirty="0"/>
              <a:t> “</a:t>
            </a:r>
            <a:r>
              <a:rPr lang="nl-NL" sz="2000" b="1" kern="0" dirty="0" err="1"/>
              <a:t>some</a:t>
            </a:r>
            <a:r>
              <a:rPr lang="nl-NL" sz="2000" b="1" kern="0" dirty="0"/>
              <a:t> Data” </a:t>
            </a:r>
          </a:p>
          <a:p>
            <a:pPr lvl="1">
              <a:lnSpc>
                <a:spcPct val="110000"/>
              </a:lnSpc>
              <a:defRPr/>
            </a:pPr>
            <a:r>
              <a:rPr lang="nl-NL" sz="2000" b="1" kern="0" dirty="0"/>
              <a:t>Zip-code </a:t>
            </a:r>
            <a:r>
              <a:rPr lang="nl-NL" sz="2000" b="1" kern="0" dirty="0" err="1"/>
              <a:t>lookups</a:t>
            </a:r>
            <a:endParaRPr lang="nl-NL" sz="2000" b="1" kern="0" dirty="0"/>
          </a:p>
          <a:p>
            <a:pPr lvl="1">
              <a:lnSpc>
                <a:spcPct val="110000"/>
              </a:lnSpc>
              <a:defRPr/>
            </a:pPr>
            <a:r>
              <a:rPr lang="nl-NL" sz="2000" b="1" kern="0" dirty="0" err="1"/>
              <a:t>Catalog</a:t>
            </a:r>
            <a:r>
              <a:rPr lang="nl-NL" sz="2000" b="1" kern="0" dirty="0"/>
              <a:t>-data, </a:t>
            </a:r>
            <a:r>
              <a:rPr lang="nl-NL" sz="2000" b="1" kern="0" dirty="0" err="1"/>
              <a:t>possibly</a:t>
            </a:r>
            <a:r>
              <a:rPr lang="nl-NL" sz="2000" b="1" kern="0" dirty="0"/>
              <a:t> images (</a:t>
            </a:r>
            <a:r>
              <a:rPr lang="nl-NL" sz="2000" b="1" kern="0" dirty="0" err="1"/>
              <a:t>static</a:t>
            </a:r>
            <a:r>
              <a:rPr lang="nl-NL" sz="2000" b="1" kern="0" dirty="0"/>
              <a:t>!).</a:t>
            </a:r>
          </a:p>
          <a:p>
            <a:pPr lvl="1">
              <a:lnSpc>
                <a:spcPct val="110000"/>
              </a:lnSpc>
              <a:defRPr/>
            </a:pPr>
            <a:endParaRPr lang="nl-NL" sz="2000" b="1" kern="0" dirty="0"/>
          </a:p>
          <a:p>
            <a:pPr algn="l">
              <a:lnSpc>
                <a:spcPct val="110000"/>
              </a:lnSpc>
              <a:defRPr/>
            </a:pPr>
            <a:r>
              <a:rPr lang="nl-NL" sz="2000" b="1" kern="0" dirty="0" err="1"/>
              <a:t>Your</a:t>
            </a:r>
            <a:r>
              <a:rPr lang="nl-NL" sz="2000" b="1" kern="0" dirty="0"/>
              <a:t> </a:t>
            </a:r>
            <a:r>
              <a:rPr lang="nl-NL" sz="2000" b="1" kern="0" dirty="0" err="1"/>
              <a:t>Choices</a:t>
            </a:r>
            <a:r>
              <a:rPr lang="nl-NL" sz="2000" b="1" kern="0" dirty="0"/>
              <a:t> are: “</a:t>
            </a:r>
            <a:r>
              <a:rPr lang="nl-NL" sz="2000" b="1" kern="0" dirty="0" err="1"/>
              <a:t>to</a:t>
            </a:r>
            <a:r>
              <a:rPr lang="nl-NL" sz="2000" b="1" kern="0" dirty="0"/>
              <a:t> </a:t>
            </a:r>
            <a:r>
              <a:rPr lang="nl-NL" sz="2000" b="1" kern="0" dirty="0" err="1"/>
              <a:t>Include</a:t>
            </a:r>
            <a:r>
              <a:rPr lang="nl-NL" sz="2000" b="1" kern="0" dirty="0"/>
              <a:t>“ or “</a:t>
            </a:r>
            <a:r>
              <a:rPr lang="nl-NL" sz="2000" b="1" kern="0" dirty="0" err="1"/>
              <a:t>to</a:t>
            </a:r>
            <a:r>
              <a:rPr lang="nl-NL" sz="2000" b="1" kern="0" dirty="0"/>
              <a:t> Call-n-</a:t>
            </a:r>
            <a:r>
              <a:rPr lang="nl-NL" sz="2000" b="1" kern="0" dirty="0" err="1"/>
              <a:t>Fetch</a:t>
            </a:r>
            <a:r>
              <a:rPr lang="nl-NL" sz="2000" b="1" kern="0" dirty="0"/>
              <a:t>”</a:t>
            </a:r>
          </a:p>
          <a:p>
            <a:pPr algn="l">
              <a:lnSpc>
                <a:spcPct val="110000"/>
              </a:lnSpc>
              <a:defRPr/>
            </a:pPr>
            <a:endParaRPr lang="nl-NL" sz="2000" b="1" kern="0" dirty="0"/>
          </a:p>
          <a:p>
            <a:pPr algn="l">
              <a:lnSpc>
                <a:spcPct val="110000"/>
              </a:lnSpc>
              <a:defRPr/>
            </a:pPr>
            <a:r>
              <a:rPr lang="nl-NL" sz="2000" b="1" kern="0" dirty="0"/>
              <a:t>A) </a:t>
            </a:r>
            <a:r>
              <a:rPr lang="nl-NL" sz="2000" b="1" kern="0" dirty="0" err="1"/>
              <a:t>Include</a:t>
            </a:r>
            <a:r>
              <a:rPr lang="nl-NL" sz="2000" b="1" kern="0" dirty="0"/>
              <a:t>  - </a:t>
            </a:r>
            <a:r>
              <a:rPr lang="nl-NL" sz="2000" b="1" kern="0" dirty="0" err="1"/>
              <a:t>your</a:t>
            </a:r>
            <a:r>
              <a:rPr lang="nl-NL" sz="2000" b="1" kern="0" dirty="0"/>
              <a:t> data “in </a:t>
            </a:r>
            <a:r>
              <a:rPr lang="nl-NL" sz="2000" b="1" kern="0" dirty="0" err="1"/>
              <a:t>the</a:t>
            </a:r>
            <a:r>
              <a:rPr lang="nl-NL" sz="2000" b="1" kern="0" dirty="0"/>
              <a:t> micro service”</a:t>
            </a:r>
          </a:p>
          <a:p>
            <a:pPr marL="914400" lvl="1" indent="-4572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000" b="1" kern="0" dirty="0" err="1"/>
              <a:t>Timeliness</a:t>
            </a:r>
            <a:r>
              <a:rPr lang="nl-NL" sz="2000" b="1" kern="0" dirty="0"/>
              <a:t> of </a:t>
            </a:r>
            <a:r>
              <a:rPr lang="nl-NL" sz="2000" b="1" kern="0" dirty="0" err="1"/>
              <a:t>your</a:t>
            </a:r>
            <a:r>
              <a:rPr lang="nl-NL" sz="2000" b="1" kern="0" dirty="0"/>
              <a:t> data…(</a:t>
            </a:r>
            <a:r>
              <a:rPr lang="nl-NL" sz="2000" b="1" kern="0" dirty="0" err="1"/>
              <a:t>how</a:t>
            </a:r>
            <a:r>
              <a:rPr lang="nl-NL" sz="2000" b="1" kern="0" dirty="0"/>
              <a:t> </a:t>
            </a:r>
            <a:r>
              <a:rPr lang="nl-NL" sz="2000" b="1" kern="0" dirty="0" err="1"/>
              <a:t>old</a:t>
            </a:r>
            <a:r>
              <a:rPr lang="nl-NL" sz="2000" b="1" kern="0" dirty="0"/>
              <a:t> is </a:t>
            </a:r>
            <a:r>
              <a:rPr lang="nl-NL" sz="2000" b="1" kern="0" dirty="0" err="1"/>
              <a:t>your</a:t>
            </a:r>
            <a:r>
              <a:rPr lang="nl-NL" sz="2000" b="1" kern="0" dirty="0"/>
              <a:t> set)</a:t>
            </a:r>
          </a:p>
          <a:p>
            <a:pPr marL="914400" lvl="1" indent="-4572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000" b="1" kern="0" dirty="0" err="1"/>
              <a:t>Fatter</a:t>
            </a:r>
            <a:r>
              <a:rPr lang="nl-NL" sz="2000" b="1" kern="0" dirty="0"/>
              <a:t> “microservice”; Slower startup..</a:t>
            </a:r>
          </a:p>
          <a:p>
            <a:pPr algn="l">
              <a:lnSpc>
                <a:spcPct val="110000"/>
              </a:lnSpc>
              <a:defRPr/>
            </a:pPr>
            <a:endParaRPr lang="nl-NL" sz="2000" b="1" kern="0" dirty="0"/>
          </a:p>
          <a:p>
            <a:pPr algn="l">
              <a:lnSpc>
                <a:spcPct val="110000"/>
              </a:lnSpc>
              <a:defRPr/>
            </a:pPr>
            <a:r>
              <a:rPr lang="nl-NL" sz="2000" b="1" kern="0" dirty="0"/>
              <a:t>B) Call-n-</a:t>
            </a:r>
            <a:r>
              <a:rPr lang="nl-NL" sz="2000" b="1" kern="0" dirty="0" err="1"/>
              <a:t>Fetch</a:t>
            </a:r>
            <a:r>
              <a:rPr lang="nl-NL" sz="2000" b="1" kern="0" dirty="0"/>
              <a:t>  - </a:t>
            </a:r>
            <a:r>
              <a:rPr lang="nl-NL" sz="2000" b="1" kern="0" dirty="0" err="1"/>
              <a:t>to</a:t>
            </a:r>
            <a:r>
              <a:rPr lang="nl-NL" sz="2000" b="1" kern="0" dirty="0"/>
              <a:t> </a:t>
            </a:r>
            <a:r>
              <a:rPr lang="nl-NL" sz="2000" b="1" kern="0" dirty="0" err="1"/>
              <a:t>find</a:t>
            </a:r>
            <a:r>
              <a:rPr lang="nl-NL" sz="2000" b="1" kern="0" dirty="0"/>
              <a:t> data, </a:t>
            </a:r>
            <a:r>
              <a:rPr lang="nl-NL" sz="2000" b="1" kern="0" dirty="0" err="1"/>
              <a:t>somewhere</a:t>
            </a:r>
            <a:r>
              <a:rPr lang="nl-NL" sz="2000" b="1" kern="0" dirty="0"/>
              <a:t>.</a:t>
            </a:r>
          </a:p>
          <a:p>
            <a:pPr marL="914400" lvl="1" indent="-4572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000" b="1" kern="0" dirty="0"/>
              <a:t>Effort + Time, </a:t>
            </a:r>
            <a:r>
              <a:rPr lang="nl-NL" sz="2000" b="1" kern="0" dirty="0" err="1"/>
              <a:t>Chattyness</a:t>
            </a:r>
            <a:r>
              <a:rPr lang="nl-NL" sz="2000" b="1" kern="0" dirty="0"/>
              <a:t>…</a:t>
            </a:r>
          </a:p>
          <a:p>
            <a:pPr marL="914400" lvl="1" indent="-4572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000" b="1" kern="0" dirty="0"/>
              <a:t>Bottleneck: (calls </a:t>
            </a:r>
            <a:r>
              <a:rPr lang="nl-NL" sz="2000" b="1" kern="0" dirty="0" err="1"/>
              <a:t>to</a:t>
            </a:r>
            <a:r>
              <a:rPr lang="nl-NL" sz="2000" b="1" kern="0" dirty="0"/>
              <a:t> -) </a:t>
            </a:r>
            <a:r>
              <a:rPr lang="nl-NL" sz="2000" b="1" kern="0" dirty="0" err="1"/>
              <a:t>the</a:t>
            </a:r>
            <a:r>
              <a:rPr lang="nl-NL" sz="2000" b="1" kern="0" dirty="0"/>
              <a:t> Database ?</a:t>
            </a:r>
          </a:p>
          <a:p>
            <a:pPr marL="914400" lvl="1" indent="-4572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000" b="1" kern="0" dirty="0"/>
              <a:t>“</a:t>
            </a:r>
            <a:r>
              <a:rPr lang="nl-NL" sz="2000" b="1" kern="0" dirty="0" err="1"/>
              <a:t>Coupled</a:t>
            </a:r>
            <a:r>
              <a:rPr lang="nl-NL" sz="2000" b="1" kern="0" dirty="0"/>
              <a:t>”, </a:t>
            </a:r>
            <a:r>
              <a:rPr lang="nl-NL" sz="2000" b="1" kern="0" dirty="0" err="1"/>
              <a:t>less</a:t>
            </a:r>
            <a:r>
              <a:rPr lang="nl-NL" sz="2000" b="1" kern="0" dirty="0"/>
              <a:t> </a:t>
            </a:r>
            <a:r>
              <a:rPr lang="nl-NL" sz="2000" b="1" kern="0" dirty="0" err="1"/>
              <a:t>Preferable</a:t>
            </a:r>
            <a:r>
              <a:rPr lang="nl-NL" sz="2000" b="1" kern="0" dirty="0"/>
              <a:t>, IMHO…) </a:t>
            </a:r>
          </a:p>
          <a:p>
            <a:pPr algn="l">
              <a:lnSpc>
                <a:spcPct val="110000"/>
              </a:lnSpc>
              <a:defRPr/>
            </a:pPr>
            <a:endParaRPr lang="nl-NL" sz="2000" b="1" kern="0" dirty="0"/>
          </a:p>
        </p:txBody>
      </p:sp>
      <p:pic>
        <p:nvPicPr>
          <p:cNvPr id="8" name="Picture 2" descr="Database Icon - Free Download, PNG and Vector">
            <a:extLst>
              <a:ext uri="{FF2B5EF4-FFF2-40B4-BE49-F238E27FC236}">
                <a16:creationId xmlns:a16="http://schemas.microsoft.com/office/drawing/2014/main" id="{FB3CD456-F97D-8E4F-AA41-1DA8FE9BC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484784"/>
            <a:ext cx="913542" cy="91354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atabase Icon - Free Download, PNG and Vector">
            <a:extLst>
              <a:ext uri="{FF2B5EF4-FFF2-40B4-BE49-F238E27FC236}">
                <a16:creationId xmlns:a16="http://schemas.microsoft.com/office/drawing/2014/main" id="{30F3AF2D-3CB5-BE45-83E8-96FA4DD42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384" y="2780928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icroservices Icons - Download Free Vector Icons | Noun Project">
            <a:extLst>
              <a:ext uri="{FF2B5EF4-FFF2-40B4-BE49-F238E27FC236}">
                <a16:creationId xmlns:a16="http://schemas.microsoft.com/office/drawing/2014/main" id="{E1D69AB4-8CB9-174D-8E06-B4E5A6581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340" y="1000251"/>
            <a:ext cx="913542" cy="91354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Microservices Icons - Download Free Vector Icons | Noun Project">
            <a:extLst>
              <a:ext uri="{FF2B5EF4-FFF2-40B4-BE49-F238E27FC236}">
                <a16:creationId xmlns:a16="http://schemas.microsoft.com/office/drawing/2014/main" id="{44BE3131-95F1-594E-B794-3ACFC7429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4732" y="2271702"/>
            <a:ext cx="913542" cy="91354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/>
          <p:cNvGrpSpPr/>
          <p:nvPr/>
        </p:nvGrpSpPr>
        <p:grpSpPr>
          <a:xfrm>
            <a:off x="8400256" y="3789040"/>
            <a:ext cx="3096344" cy="2592288"/>
            <a:chOff x="6948264" y="4005064"/>
            <a:chExt cx="2641734" cy="2088232"/>
          </a:xfrm>
        </p:grpSpPr>
        <p:pic>
          <p:nvPicPr>
            <p:cNvPr id="10" name="Picture 2" descr="Database Icon - Free Download, PNG and Vector">
              <a:extLst>
                <a:ext uri="{FF2B5EF4-FFF2-40B4-BE49-F238E27FC236}">
                  <a16:creationId xmlns:a16="http://schemas.microsoft.com/office/drawing/2014/main" id="{155ABB6A-4E9F-9F4E-9931-B9D1F9DCE6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6416" y="4293096"/>
              <a:ext cx="1273582" cy="148960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Microservices Icons - Download Free Vector Icons | Noun Project">
              <a:extLst>
                <a:ext uri="{FF2B5EF4-FFF2-40B4-BE49-F238E27FC236}">
                  <a16:creationId xmlns:a16="http://schemas.microsoft.com/office/drawing/2014/main" id="{7BDC7730-2CF5-C841-8495-D6DCE3F69F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2320" y="4005064"/>
              <a:ext cx="648072" cy="64807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Microservices Icons - Download Free Vector Icons | Noun Project">
              <a:extLst>
                <a:ext uri="{FF2B5EF4-FFF2-40B4-BE49-F238E27FC236}">
                  <a16:creationId xmlns:a16="http://schemas.microsoft.com/office/drawing/2014/main" id="{7BDC7730-2CF5-C841-8495-D6DCE3F69F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8264" y="4725144"/>
              <a:ext cx="648072" cy="64807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Microservices Icons - Download Free Vector Icons | Noun Project">
              <a:extLst>
                <a:ext uri="{FF2B5EF4-FFF2-40B4-BE49-F238E27FC236}">
                  <a16:creationId xmlns:a16="http://schemas.microsoft.com/office/drawing/2014/main" id="{7BDC7730-2CF5-C841-8495-D6DCE3F69F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2320" y="5445224"/>
              <a:ext cx="648072" cy="64807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44FC610-018B-9647-9902-F0ACF1B632BA}"/>
                </a:ext>
              </a:extLst>
            </p:cNvPr>
            <p:cNvCxnSpPr>
              <a:cxnSpLocks/>
              <a:stCxn id="10" idx="1"/>
              <a:endCxn id="14" idx="2"/>
            </p:cNvCxnSpPr>
            <p:nvPr/>
          </p:nvCxnSpPr>
          <p:spPr>
            <a:xfrm flipH="1" flipV="1">
              <a:off x="7776356" y="4653136"/>
              <a:ext cx="540060" cy="384763"/>
            </a:xfrm>
            <a:prstGeom prst="straightConnector1">
              <a:avLst/>
            </a:prstGeom>
            <a:ln w="44450">
              <a:solidFill>
                <a:schemeClr val="bg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44FC610-018B-9647-9902-F0ACF1B632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8344" y="5157192"/>
              <a:ext cx="720080" cy="0"/>
            </a:xfrm>
            <a:prstGeom prst="straightConnector1">
              <a:avLst/>
            </a:prstGeom>
            <a:ln w="44450">
              <a:solidFill>
                <a:schemeClr val="bg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44FC610-018B-9647-9902-F0ACF1B632BA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 flipH="1">
              <a:off x="7776356" y="5229200"/>
              <a:ext cx="468052" cy="216024"/>
            </a:xfrm>
            <a:prstGeom prst="straightConnector1">
              <a:avLst/>
            </a:prstGeom>
            <a:ln w="44450">
              <a:solidFill>
                <a:schemeClr val="bg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9450" y="4249932"/>
            <a:ext cx="2052455" cy="211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2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2807</TotalTime>
  <Words>2328</Words>
  <Application>Microsoft Macintosh PowerPoint</Application>
  <PresentationFormat>Widescreen</PresentationFormat>
  <Paragraphs>380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Lucida Sans Unicode</vt:lpstr>
      <vt:lpstr>Trebuchet MS</vt:lpstr>
      <vt:lpstr>Office Theme</vt:lpstr>
      <vt:lpstr>Abstract + notes… </vt:lpstr>
      <vt:lpstr>Microservices and Databases How to do it Smartly</vt:lpstr>
      <vt:lpstr>PowerPoint Presentation</vt:lpstr>
      <vt:lpstr>Agenda  (approx 45 minutes)</vt:lpstr>
      <vt:lpstr>Microservices – Great Concept.</vt:lpstr>
      <vt:lpstr>Most MicroServices : a URL…</vt:lpstr>
      <vt:lpstr>State @ MicroServices – 3 x Data.</vt:lpstr>
      <vt:lpstr>1. Stand-alone MicroServices – no Data.</vt:lpstr>
      <vt:lpstr>2. Stateless – R/O data in MicroService.</vt:lpstr>
      <vt:lpstr>3. StateFull, service == data(base)</vt:lpstr>
      <vt:lpstr>Simplify + Minimize… </vt:lpstr>
      <vt:lpstr>Microservices – Concept again; add “data”</vt:lpstr>
      <vt:lpstr>Two Keywords</vt:lpstr>
      <vt:lpstr>R/O data?  -  I’ll Argue: Database!</vt:lpstr>
      <vt:lpstr>Poll time!</vt:lpstr>
      <vt:lpstr>Recap: State in MicroServices…</vt:lpstr>
      <vt:lpstr>ACID data?  -  Definitely: #SmartDB !</vt:lpstr>
      <vt:lpstr>Databases, Loose ends…</vt:lpstr>
      <vt:lpstr>The Nice Picture …</vt:lpstr>
      <vt:lpstr>Main Messages – repeat, conclude…</vt:lpstr>
      <vt:lpstr>Analogy…</vt:lpstr>
      <vt:lpstr>Interesting times ahead</vt:lpstr>
      <vt:lpstr>Don’t Take my word for it…</vt:lpstr>
      <vt:lpstr>Quick Q &amp; A  (3 min ) 3 .. 2 .. 1 .. Zero</vt:lpstr>
      <vt:lpstr>Blank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 de visser</dc:creator>
  <cp:lastModifiedBy>piet de visser</cp:lastModifiedBy>
  <cp:revision>23</cp:revision>
  <dcterms:created xsi:type="dcterms:W3CDTF">2021-07-07T10:47:13Z</dcterms:created>
  <dcterms:modified xsi:type="dcterms:W3CDTF">2021-09-10T11:36:17Z</dcterms:modified>
</cp:coreProperties>
</file>